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0099"/>
    <a:srgbClr val="CC3399"/>
    <a:srgbClr val="FF33CC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58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15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9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82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8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99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14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03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58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82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75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64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867B-E7CA-4F81-86BA-A561AC9A1D0D}" type="datetimeFigureOut">
              <a:rPr lang="nl-NL" smtClean="0"/>
              <a:pPr/>
              <a:t>3-10-2024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AAAA-0F5A-4CCC-AD85-E96388D061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6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74615" y="1943100"/>
            <a:ext cx="96427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600" b="1" i="1" dirty="0" smtClean="0"/>
              <a:t>“Eigenlijk </a:t>
            </a:r>
            <a:r>
              <a:rPr lang="nl-NL" sz="3600" b="1" i="1" dirty="0"/>
              <a:t>hebben alle mensen het juiste </a:t>
            </a:r>
            <a:r>
              <a:rPr lang="nl-NL" sz="3600" b="1" i="1" dirty="0" smtClean="0"/>
              <a:t>gewicht, </a:t>
            </a:r>
            <a:br>
              <a:rPr lang="nl-NL" sz="3600" b="1" i="1" dirty="0" smtClean="0"/>
            </a:br>
            <a:r>
              <a:rPr lang="nl-NL" sz="3600" b="1" i="1" dirty="0" smtClean="0"/>
              <a:t>het </a:t>
            </a:r>
            <a:r>
              <a:rPr lang="nl-NL" sz="3600" b="1" i="1" dirty="0"/>
              <a:t>is alleen dat velen er te klein voor </a:t>
            </a:r>
            <a:r>
              <a:rPr lang="nl-NL" sz="3600" b="1" i="1" dirty="0" smtClean="0"/>
              <a:t>zijn”.</a:t>
            </a:r>
            <a:endParaRPr lang="nl-NL" sz="3600" b="1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9134475" y="3562350"/>
            <a:ext cx="183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Georg </a:t>
            </a:r>
            <a:r>
              <a:rPr lang="nl-NL" sz="2000" dirty="0" err="1" smtClean="0"/>
              <a:t>Thomalla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9612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67097" y="949234"/>
            <a:ext cx="5106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Body </a:t>
            </a:r>
            <a:r>
              <a:rPr lang="nl-NL" sz="5400" dirty="0" err="1" smtClean="0"/>
              <a:t>Mass</a:t>
            </a:r>
            <a:r>
              <a:rPr lang="nl-NL" sz="5400" dirty="0" smtClean="0"/>
              <a:t> Index</a:t>
            </a:r>
            <a:endParaRPr lang="nl-NL" sz="5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34" y="3429000"/>
            <a:ext cx="11127834" cy="28681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386" y="725262"/>
            <a:ext cx="3227003" cy="16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90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86" y="204562"/>
            <a:ext cx="3227003" cy="166959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80000" y="2032000"/>
            <a:ext cx="4388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FF0000"/>
                </a:solidFill>
              </a:rPr>
              <a:t>L</a:t>
            </a:r>
            <a:r>
              <a:rPr lang="nl-NL" sz="2800" dirty="0" smtClean="0">
                <a:solidFill>
                  <a:srgbClr val="FF0000"/>
                </a:solidFill>
              </a:rPr>
              <a:t> = 1,50   geeft   BMI = </a:t>
            </a:r>
            <a:r>
              <a:rPr lang="nl-NL" sz="2800" i="1" baseline="30000" dirty="0" smtClean="0">
                <a:solidFill>
                  <a:srgbClr val="FF0000"/>
                </a:solidFill>
              </a:rPr>
              <a:t>G</a:t>
            </a:r>
            <a:r>
              <a:rPr lang="nl-NL" sz="2800" dirty="0" smtClean="0">
                <a:solidFill>
                  <a:srgbClr val="FF0000"/>
                </a:solidFill>
              </a:rPr>
              <a:t>/</a:t>
            </a:r>
            <a:r>
              <a:rPr lang="nl-NL" sz="2800" baseline="-25000" dirty="0" smtClean="0">
                <a:solidFill>
                  <a:srgbClr val="FF0000"/>
                </a:solidFill>
              </a:rPr>
              <a:t>1,50</a:t>
            </a:r>
            <a:r>
              <a:rPr lang="nl-NL" sz="1600" dirty="0" smtClean="0">
                <a:solidFill>
                  <a:srgbClr val="FF0000"/>
                </a:solidFill>
              </a:rPr>
              <a:t>2</a:t>
            </a:r>
            <a:endParaRPr lang="nl-NL" sz="1600" i="1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80000" y="2654300"/>
            <a:ext cx="4431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0000FF"/>
                </a:solidFill>
              </a:rPr>
              <a:t>L</a:t>
            </a:r>
            <a:r>
              <a:rPr lang="nl-NL" sz="2800" dirty="0" smtClean="0">
                <a:solidFill>
                  <a:srgbClr val="0000FF"/>
                </a:solidFill>
              </a:rPr>
              <a:t> = 1,60   geeft   BMI = </a:t>
            </a:r>
            <a:r>
              <a:rPr lang="nl-NL" sz="2800" i="1" baseline="30000" dirty="0" smtClean="0">
                <a:solidFill>
                  <a:srgbClr val="0000FF"/>
                </a:solidFill>
              </a:rPr>
              <a:t>G</a:t>
            </a:r>
            <a:r>
              <a:rPr lang="nl-NL" sz="2800" dirty="0" smtClean="0">
                <a:solidFill>
                  <a:srgbClr val="0000FF"/>
                </a:solidFill>
              </a:rPr>
              <a:t>/</a:t>
            </a:r>
            <a:r>
              <a:rPr lang="nl-NL" sz="2800" baseline="-25000" dirty="0" smtClean="0">
                <a:solidFill>
                  <a:srgbClr val="0000FF"/>
                </a:solidFill>
              </a:rPr>
              <a:t>1,60</a:t>
            </a:r>
            <a:r>
              <a:rPr lang="nl-NL" sz="1600" dirty="0" smtClean="0">
                <a:solidFill>
                  <a:srgbClr val="0000FF"/>
                </a:solidFill>
              </a:rPr>
              <a:t>2</a:t>
            </a:r>
            <a:endParaRPr lang="nl-NL" sz="1600" i="1" dirty="0">
              <a:solidFill>
                <a:srgbClr val="0000FF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80000" y="3251200"/>
            <a:ext cx="4368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33CC33"/>
                </a:solidFill>
              </a:rPr>
              <a:t>L</a:t>
            </a:r>
            <a:r>
              <a:rPr lang="nl-NL" sz="2800" dirty="0" smtClean="0">
                <a:solidFill>
                  <a:srgbClr val="33CC33"/>
                </a:solidFill>
              </a:rPr>
              <a:t> = 1,70   geeft   BMI = </a:t>
            </a:r>
            <a:r>
              <a:rPr lang="nl-NL" sz="2800" i="1" baseline="30000" dirty="0" smtClean="0">
                <a:solidFill>
                  <a:srgbClr val="33CC33"/>
                </a:solidFill>
              </a:rPr>
              <a:t>G</a:t>
            </a:r>
            <a:r>
              <a:rPr lang="nl-NL" sz="2800" dirty="0" smtClean="0">
                <a:solidFill>
                  <a:srgbClr val="33CC33"/>
                </a:solidFill>
              </a:rPr>
              <a:t>/</a:t>
            </a:r>
            <a:r>
              <a:rPr lang="nl-NL" sz="2800" baseline="-25000" dirty="0" smtClean="0">
                <a:solidFill>
                  <a:srgbClr val="33CC33"/>
                </a:solidFill>
              </a:rPr>
              <a:t>1,70</a:t>
            </a:r>
            <a:r>
              <a:rPr lang="nl-NL" sz="1600" dirty="0" smtClean="0">
                <a:solidFill>
                  <a:srgbClr val="33CC33"/>
                </a:solidFill>
              </a:rPr>
              <a:t>2</a:t>
            </a:r>
            <a:endParaRPr lang="nl-NL" sz="1600" i="1" dirty="0">
              <a:solidFill>
                <a:srgbClr val="33CC33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80000" y="3898900"/>
            <a:ext cx="4309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FF33CC"/>
                </a:solidFill>
              </a:rPr>
              <a:t>L</a:t>
            </a:r>
            <a:r>
              <a:rPr lang="nl-NL" sz="2800" dirty="0" smtClean="0">
                <a:solidFill>
                  <a:srgbClr val="FF33CC"/>
                </a:solidFill>
              </a:rPr>
              <a:t> = 1,80   geeft   BMI = </a:t>
            </a:r>
            <a:r>
              <a:rPr lang="nl-NL" sz="2800" i="1" baseline="30000" dirty="0" smtClean="0">
                <a:solidFill>
                  <a:srgbClr val="FF33CC"/>
                </a:solidFill>
              </a:rPr>
              <a:t>G</a:t>
            </a:r>
            <a:r>
              <a:rPr lang="nl-NL" sz="2800" dirty="0" smtClean="0">
                <a:solidFill>
                  <a:srgbClr val="FF33CC"/>
                </a:solidFill>
              </a:rPr>
              <a:t>/</a:t>
            </a:r>
            <a:r>
              <a:rPr lang="nl-NL" sz="2800" baseline="-25000" dirty="0" smtClean="0">
                <a:solidFill>
                  <a:srgbClr val="FF33CC"/>
                </a:solidFill>
              </a:rPr>
              <a:t>1,80</a:t>
            </a:r>
            <a:r>
              <a:rPr lang="nl-NL" sz="1600" dirty="0" smtClean="0">
                <a:solidFill>
                  <a:srgbClr val="FF33CC"/>
                </a:solidFill>
              </a:rPr>
              <a:t>2</a:t>
            </a:r>
            <a:endParaRPr lang="nl-NL" sz="1600" i="1" dirty="0">
              <a:solidFill>
                <a:srgbClr val="FF33CC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80000" y="4495800"/>
            <a:ext cx="4309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 = 1,90   geeft   BMI = </a:t>
            </a:r>
            <a:r>
              <a:rPr lang="nl-NL" sz="2800" i="1" baseline="30000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nl-NL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1,90</a:t>
            </a:r>
            <a:r>
              <a:rPr lang="nl-NL" sz="16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nl-NL" sz="1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80000" y="5118100"/>
            <a:ext cx="4309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990099"/>
                </a:solidFill>
              </a:rPr>
              <a:t>L</a:t>
            </a:r>
            <a:r>
              <a:rPr lang="nl-NL" sz="2800" dirty="0" smtClean="0">
                <a:solidFill>
                  <a:srgbClr val="990099"/>
                </a:solidFill>
              </a:rPr>
              <a:t> = 2,00   geeft   BMI = </a:t>
            </a:r>
            <a:r>
              <a:rPr lang="nl-NL" sz="2800" i="1" baseline="30000" dirty="0" smtClean="0">
                <a:solidFill>
                  <a:srgbClr val="990099"/>
                </a:solidFill>
              </a:rPr>
              <a:t>G</a:t>
            </a:r>
            <a:r>
              <a:rPr lang="nl-NL" sz="2800" dirty="0" smtClean="0">
                <a:solidFill>
                  <a:srgbClr val="990099"/>
                </a:solidFill>
              </a:rPr>
              <a:t>/</a:t>
            </a:r>
            <a:r>
              <a:rPr lang="nl-NL" sz="2800" baseline="-25000" dirty="0" smtClean="0">
                <a:solidFill>
                  <a:srgbClr val="990099"/>
                </a:solidFill>
              </a:rPr>
              <a:t>2,00</a:t>
            </a:r>
            <a:r>
              <a:rPr lang="nl-NL" sz="1600" dirty="0" smtClean="0">
                <a:solidFill>
                  <a:srgbClr val="990099"/>
                </a:solidFill>
              </a:rPr>
              <a:t>2</a:t>
            </a:r>
            <a:endParaRPr lang="nl-NL" sz="1600" i="1" dirty="0">
              <a:solidFill>
                <a:srgbClr val="990099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80000" y="5778500"/>
            <a:ext cx="4309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 dirty="0" smtClean="0">
                <a:solidFill>
                  <a:srgbClr val="FF9900"/>
                </a:solidFill>
              </a:rPr>
              <a:t>L</a:t>
            </a:r>
            <a:r>
              <a:rPr lang="nl-NL" sz="2800" dirty="0" smtClean="0">
                <a:solidFill>
                  <a:srgbClr val="FF9900"/>
                </a:solidFill>
              </a:rPr>
              <a:t> = 2,10   geeft   BMI = </a:t>
            </a:r>
            <a:r>
              <a:rPr lang="nl-NL" sz="2800" i="1" baseline="30000" dirty="0" smtClean="0">
                <a:solidFill>
                  <a:srgbClr val="FF9900"/>
                </a:solidFill>
              </a:rPr>
              <a:t>G</a:t>
            </a:r>
            <a:r>
              <a:rPr lang="nl-NL" sz="2800" dirty="0" smtClean="0">
                <a:solidFill>
                  <a:srgbClr val="FF9900"/>
                </a:solidFill>
              </a:rPr>
              <a:t>/</a:t>
            </a:r>
            <a:r>
              <a:rPr lang="nl-NL" sz="2800" baseline="-25000" dirty="0" smtClean="0">
                <a:solidFill>
                  <a:srgbClr val="FF9900"/>
                </a:solidFill>
              </a:rPr>
              <a:t>2,10</a:t>
            </a:r>
            <a:r>
              <a:rPr lang="nl-NL" sz="1600" dirty="0" smtClean="0">
                <a:solidFill>
                  <a:srgbClr val="FF9900"/>
                </a:solidFill>
              </a:rPr>
              <a:t>2</a:t>
            </a:r>
            <a:endParaRPr lang="nl-NL" sz="1600" i="1" dirty="0">
              <a:solidFill>
                <a:srgbClr val="FF9900"/>
              </a:solidFill>
            </a:endParaRPr>
          </a:p>
        </p:txBody>
      </p:sp>
      <p:pic>
        <p:nvPicPr>
          <p:cNvPr id="16" name="Afbeelding 15" descr="BMI8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17" name="Afbeelding 16" descr="BMI9.gif"/>
          <p:cNvPicPr preferRelativeResize="0"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18" name="Afbeelding 17" descr="BMI10.gif"/>
          <p:cNvPicPr preferRelativeResize="0"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19" name="Afbeelding 18" descr="BMI11.gif"/>
          <p:cNvPicPr preferRelativeResize="0"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22" name="Afbeelding 21" descr="BMI12.gif"/>
          <p:cNvPicPr preferRelativeResize="0"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25" name="Afbeelding 24" descr="BMI13.gif"/>
          <p:cNvPicPr preferRelativeResize="0"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  <p:pic>
        <p:nvPicPr>
          <p:cNvPr id="26" name="Afbeelding 25" descr="BMI14.gif"/>
          <p:cNvPicPr preferRelativeResize="0"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40000" y="180000"/>
            <a:ext cx="6480000" cy="64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50022" y="2614543"/>
            <a:ext cx="5009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 smtClean="0"/>
              <a:t>Wat is het BMI van iemand van 130 kg </a:t>
            </a:r>
            <a:br>
              <a:rPr lang="nl-NL" sz="2400" dirty="0" smtClean="0"/>
            </a:br>
            <a:r>
              <a:rPr lang="nl-NL" sz="2400" dirty="0" smtClean="0"/>
              <a:t>die 1,80 m lang is? </a:t>
            </a:r>
            <a:endParaRPr lang="nl-NL" sz="2400" dirty="0"/>
          </a:p>
        </p:txBody>
      </p:sp>
      <p:pic>
        <p:nvPicPr>
          <p:cNvPr id="6" name="Afbeelding 5" descr="BMI15.gif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0000" y="180000"/>
            <a:ext cx="6480000" cy="6480000"/>
          </a:xfrm>
          <a:prstGeom prst="rect">
            <a:avLst/>
          </a:prstGeom>
        </p:spPr>
      </p:pic>
      <p:pic>
        <p:nvPicPr>
          <p:cNvPr id="7" name="Afbeelding 6" descr="BMI16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0" y="180000"/>
            <a:ext cx="6480000" cy="64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98008" y="2768600"/>
            <a:ext cx="5200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 smtClean="0"/>
              <a:t>Hoe lang is iemand met een BMI van 30 </a:t>
            </a:r>
            <a:br>
              <a:rPr lang="nl-NL" sz="2400" dirty="0" smtClean="0"/>
            </a:br>
            <a:r>
              <a:rPr lang="nl-NL" sz="2400" dirty="0" smtClean="0"/>
              <a:t>die 120 kg weegt? </a:t>
            </a:r>
            <a:endParaRPr lang="nl-NL" sz="2400" dirty="0"/>
          </a:p>
        </p:txBody>
      </p:sp>
      <p:pic>
        <p:nvPicPr>
          <p:cNvPr id="5" name="Afbeelding 4" descr="BMI17.gif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0000" y="180000"/>
            <a:ext cx="6480000" cy="6480000"/>
          </a:xfrm>
          <a:prstGeom prst="rect">
            <a:avLst/>
          </a:prstGeom>
        </p:spPr>
      </p:pic>
      <p:pic>
        <p:nvPicPr>
          <p:cNvPr id="6" name="Afbeelding 5" descr="bmi18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0" y="180000"/>
            <a:ext cx="6480000" cy="64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86" y="175987"/>
            <a:ext cx="3227003" cy="166959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57401" y="2234925"/>
            <a:ext cx="1842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BMI = </a:t>
            </a:r>
            <a:r>
              <a:rPr lang="nl-NL" sz="2800" b="1" i="1" baseline="30000" dirty="0" smtClean="0"/>
              <a:t>G</a:t>
            </a:r>
            <a:r>
              <a:rPr lang="nl-NL" sz="2800" b="1" dirty="0" smtClean="0"/>
              <a:t>/</a:t>
            </a:r>
            <a:r>
              <a:rPr lang="nl-NL" sz="2800" b="1" baseline="-25000" dirty="0" smtClean="0">
                <a:solidFill>
                  <a:srgbClr val="FF0000"/>
                </a:solidFill>
              </a:rPr>
              <a:t>1,6</a:t>
            </a:r>
            <a:r>
              <a:rPr lang="nl-NL" sz="1400" b="1" dirty="0" smtClean="0">
                <a:solidFill>
                  <a:srgbClr val="FF0000"/>
                </a:solidFill>
              </a:rPr>
              <a:t>2</a:t>
            </a:r>
            <a:endParaRPr lang="nl-NL" sz="1400" b="1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128510" y="2192720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BMI = </a:t>
            </a:r>
            <a:r>
              <a:rPr lang="nl-NL" sz="2800" b="1" i="1" baseline="30000" dirty="0" smtClean="0">
                <a:solidFill>
                  <a:srgbClr val="FF0000"/>
                </a:solidFill>
              </a:rPr>
              <a:t>70</a:t>
            </a:r>
            <a:r>
              <a:rPr lang="nl-NL" sz="2800" b="1" dirty="0" smtClean="0"/>
              <a:t>/</a:t>
            </a:r>
            <a:r>
              <a:rPr lang="nl-NL" sz="2800" b="1" i="1" baseline="-25000" dirty="0" smtClean="0"/>
              <a:t>L</a:t>
            </a:r>
            <a:r>
              <a:rPr lang="nl-NL" sz="1400" b="1" dirty="0" smtClean="0"/>
              <a:t>2</a:t>
            </a:r>
            <a:endParaRPr lang="nl-NL" sz="1400" b="1" dirty="0"/>
          </a:p>
        </p:txBody>
      </p:sp>
      <p:pic>
        <p:nvPicPr>
          <p:cNvPr id="7" name="Afbeelding 6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471" y="2793056"/>
            <a:ext cx="3600000" cy="3600000"/>
          </a:xfrm>
          <a:prstGeom prst="rect">
            <a:avLst/>
          </a:prstGeom>
        </p:spPr>
      </p:pic>
      <p:pic>
        <p:nvPicPr>
          <p:cNvPr id="8" name="Afbeelding 7" descr="BMI17.gif"/>
          <p:cNvPicPr preferRelativeResize="0"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6744" y="2793056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8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720000"/>
            <a:ext cx="6480000" cy="540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105650" y="800099"/>
            <a:ext cx="4779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Iemand van 1,60 m heeft BMI 35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Hoeveel moet hij afvallen om BMI 20 te krijgen?</a:t>
            </a:r>
            <a:endParaRPr lang="nl-NL" b="1" dirty="0"/>
          </a:p>
        </p:txBody>
      </p:sp>
      <p:pic>
        <p:nvPicPr>
          <p:cNvPr id="4" name="Afbeelding 3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720000"/>
            <a:ext cx="648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5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94</Words>
  <Application>Microsoft Office PowerPoint</Application>
  <PresentationFormat>Breedbeeld</PresentationFormat>
  <Paragraphs>15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Hofstede</dc:creator>
  <cp:lastModifiedBy>Herman Hofstede</cp:lastModifiedBy>
  <cp:revision>17</cp:revision>
  <dcterms:created xsi:type="dcterms:W3CDTF">2024-10-02T13:50:05Z</dcterms:created>
  <dcterms:modified xsi:type="dcterms:W3CDTF">2024-10-03T08:23:17Z</dcterms:modified>
</cp:coreProperties>
</file>