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455-45BC-486F-BCC5-3FE03BA5CB7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E9B2-D925-44D8-B9A1-1CFE2838B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898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455-45BC-486F-BCC5-3FE03BA5CB7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E9B2-D925-44D8-B9A1-1CFE2838B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001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455-45BC-486F-BCC5-3FE03BA5CB7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E9B2-D925-44D8-B9A1-1CFE2838B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581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455-45BC-486F-BCC5-3FE03BA5CB7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E9B2-D925-44D8-B9A1-1CFE2838B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861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455-45BC-486F-BCC5-3FE03BA5CB7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E9B2-D925-44D8-B9A1-1CFE2838B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6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455-45BC-486F-BCC5-3FE03BA5CB7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E9B2-D925-44D8-B9A1-1CFE2838B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508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455-45BC-486F-BCC5-3FE03BA5CB7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E9B2-D925-44D8-B9A1-1CFE2838B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48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455-45BC-486F-BCC5-3FE03BA5CB7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E9B2-D925-44D8-B9A1-1CFE2838B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373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455-45BC-486F-BCC5-3FE03BA5CB7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E9B2-D925-44D8-B9A1-1CFE2838B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188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455-45BC-486F-BCC5-3FE03BA5CB7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E9B2-D925-44D8-B9A1-1CFE2838B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436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E455-45BC-486F-BCC5-3FE03BA5CB7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E9B2-D925-44D8-B9A1-1CFE2838B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2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1E455-45BC-486F-BCC5-3FE03BA5CB7A}" type="datetimeFigureOut">
              <a:rPr lang="nl-NL" smtClean="0"/>
              <a:t>7-5-2024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7E9B2-D925-44D8-B9A1-1CFE2838B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985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24003" y="1412776"/>
            <a:ext cx="63568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i="1" dirty="0" smtClean="0"/>
              <a:t>“Als ik zou willen dat je het begreep,</a:t>
            </a:r>
            <a:br>
              <a:rPr lang="nl-NL" sz="3200" b="1" i="1" dirty="0" smtClean="0"/>
            </a:br>
            <a:r>
              <a:rPr lang="nl-NL" sz="3200" b="1" i="1" dirty="0" smtClean="0"/>
              <a:t>zou ik het beter hebben uitgelegd”.</a:t>
            </a:r>
            <a:endParaRPr lang="nl-NL" sz="3200" b="1" i="1" dirty="0"/>
          </a:p>
        </p:txBody>
      </p:sp>
      <p:sp>
        <p:nvSpPr>
          <p:cNvPr id="5" name="Tekstvak 4"/>
          <p:cNvSpPr txBox="1"/>
          <p:nvPr/>
        </p:nvSpPr>
        <p:spPr>
          <a:xfrm>
            <a:off x="6588224" y="3012921"/>
            <a:ext cx="1519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/>
              <a:t>Johan Cruyff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423043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" y="36000"/>
            <a:ext cx="7200000" cy="5040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843808" y="4932457"/>
            <a:ext cx="3749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i="1" dirty="0"/>
              <a:t>y</a:t>
            </a:r>
            <a:r>
              <a:rPr lang="nl-NL" sz="3200" b="1" dirty="0" smtClean="0"/>
              <a:t> = </a:t>
            </a:r>
            <a:r>
              <a:rPr lang="nl-NL" sz="3200" b="1" i="1" dirty="0" smtClean="0"/>
              <a:t>a</a:t>
            </a:r>
            <a:r>
              <a:rPr lang="nl-NL" sz="3200" b="1" dirty="0" smtClean="0"/>
              <a:t> + </a:t>
            </a:r>
            <a:r>
              <a:rPr lang="nl-NL" sz="3200" b="1" i="1" dirty="0" smtClean="0"/>
              <a:t>b</a:t>
            </a:r>
            <a:r>
              <a:rPr lang="nl-NL" sz="3200" b="1" i="1" dirty="0" smtClean="0">
                <a:sym typeface="Symbol"/>
              </a:rPr>
              <a:t></a:t>
            </a:r>
            <a:r>
              <a:rPr lang="nl-NL" sz="3200" b="1" dirty="0">
                <a:sym typeface="Symbol"/>
              </a:rPr>
              <a:t> </a:t>
            </a:r>
            <a:r>
              <a:rPr lang="nl-NL" sz="3200" b="1" dirty="0" err="1" smtClean="0"/>
              <a:t>sin</a:t>
            </a:r>
            <a:r>
              <a:rPr lang="nl-NL" sz="3200" b="1" dirty="0" smtClean="0"/>
              <a:t>(</a:t>
            </a:r>
            <a:r>
              <a:rPr lang="nl-NL" sz="3200" b="1" i="1" dirty="0" smtClean="0"/>
              <a:t>c</a:t>
            </a:r>
            <a:r>
              <a:rPr lang="nl-NL" sz="3200" b="1" dirty="0" smtClean="0"/>
              <a:t>(</a:t>
            </a:r>
            <a:r>
              <a:rPr lang="nl-NL" sz="3200" b="1" i="1" dirty="0" smtClean="0"/>
              <a:t>x</a:t>
            </a:r>
            <a:r>
              <a:rPr lang="nl-NL" sz="3200" b="1" dirty="0" smtClean="0"/>
              <a:t> – </a:t>
            </a:r>
            <a:r>
              <a:rPr lang="nl-NL" sz="3200" b="1" i="1" dirty="0" smtClean="0"/>
              <a:t>d</a:t>
            </a:r>
            <a:r>
              <a:rPr lang="nl-NL" sz="3200" b="1" dirty="0" smtClean="0"/>
              <a:t>))</a:t>
            </a:r>
            <a:endParaRPr lang="nl-NL" sz="32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2492237" y="5743901"/>
            <a:ext cx="4452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>
                <a:solidFill>
                  <a:srgbClr val="FF0000"/>
                </a:solidFill>
              </a:rPr>
              <a:t>Evenwichtslijn:   </a:t>
            </a:r>
            <a:r>
              <a:rPr lang="nl-NL" sz="3200" b="1" baseline="30000" dirty="0" smtClean="0">
                <a:solidFill>
                  <a:srgbClr val="FF0000"/>
                </a:solidFill>
              </a:rPr>
              <a:t>(5,4 + 1,5)</a:t>
            </a:r>
            <a:r>
              <a:rPr lang="nl-NL" sz="3200" b="1" dirty="0" smtClean="0">
                <a:solidFill>
                  <a:srgbClr val="FF0000"/>
                </a:solidFill>
              </a:rPr>
              <a:t>/</a:t>
            </a:r>
            <a:r>
              <a:rPr lang="nl-NL" sz="3200" b="1" baseline="-25000" dirty="0" smtClean="0">
                <a:solidFill>
                  <a:srgbClr val="FF0000"/>
                </a:solidFill>
              </a:rPr>
              <a:t>2</a:t>
            </a:r>
            <a:endParaRPr lang="nl-NL" sz="3200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71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" y="36000"/>
            <a:ext cx="7200000" cy="5040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827226" y="4783612"/>
            <a:ext cx="4264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i="1" dirty="0"/>
              <a:t>y</a:t>
            </a:r>
            <a:r>
              <a:rPr lang="nl-NL" sz="3200" b="1" dirty="0" smtClean="0"/>
              <a:t> = </a:t>
            </a:r>
            <a:r>
              <a:rPr lang="nl-NL" sz="3200" b="1" dirty="0" smtClean="0">
                <a:solidFill>
                  <a:srgbClr val="FF0000"/>
                </a:solidFill>
              </a:rPr>
              <a:t>3,45</a:t>
            </a:r>
            <a:r>
              <a:rPr lang="nl-NL" sz="3200" b="1" dirty="0" smtClean="0"/>
              <a:t> + </a:t>
            </a:r>
            <a:r>
              <a:rPr lang="nl-NL" sz="3200" b="1" i="1" dirty="0" smtClean="0"/>
              <a:t>b</a:t>
            </a:r>
            <a:r>
              <a:rPr lang="nl-NL" sz="3200" b="1" i="1" dirty="0" smtClean="0">
                <a:sym typeface="Symbol"/>
              </a:rPr>
              <a:t></a:t>
            </a:r>
            <a:r>
              <a:rPr lang="nl-NL" sz="3200" b="1" dirty="0">
                <a:sym typeface="Symbol"/>
              </a:rPr>
              <a:t> </a:t>
            </a:r>
            <a:r>
              <a:rPr lang="nl-NL" sz="3200" b="1" dirty="0" err="1" smtClean="0"/>
              <a:t>sin</a:t>
            </a:r>
            <a:r>
              <a:rPr lang="nl-NL" sz="3200" b="1" dirty="0" smtClean="0"/>
              <a:t>(</a:t>
            </a:r>
            <a:r>
              <a:rPr lang="nl-NL" sz="3200" b="1" i="1" dirty="0" smtClean="0"/>
              <a:t>c</a:t>
            </a:r>
            <a:r>
              <a:rPr lang="nl-NL" sz="3200" b="1" dirty="0" smtClean="0"/>
              <a:t>(</a:t>
            </a:r>
            <a:r>
              <a:rPr lang="nl-NL" sz="3200" b="1" i="1" dirty="0" smtClean="0"/>
              <a:t>x</a:t>
            </a:r>
            <a:r>
              <a:rPr lang="nl-NL" sz="3200" b="1" dirty="0" smtClean="0"/>
              <a:t> – </a:t>
            </a:r>
            <a:r>
              <a:rPr lang="nl-NL" sz="3200" b="1" i="1" dirty="0" smtClean="0"/>
              <a:t>d</a:t>
            </a:r>
            <a:r>
              <a:rPr lang="nl-NL" sz="3200" b="1" dirty="0" smtClean="0"/>
              <a:t>))</a:t>
            </a:r>
            <a:endParaRPr lang="nl-NL" sz="32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2344721" y="5877272"/>
            <a:ext cx="5229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>
                <a:solidFill>
                  <a:srgbClr val="0070C0"/>
                </a:solidFill>
              </a:rPr>
              <a:t>Amplitude:    5,4 – 3,45 = 1,95</a:t>
            </a:r>
            <a:endParaRPr lang="nl-NL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89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" y="36000"/>
            <a:ext cx="7200000" cy="5040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439647" y="4783612"/>
            <a:ext cx="47788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i="1" dirty="0"/>
              <a:t>y</a:t>
            </a:r>
            <a:r>
              <a:rPr lang="nl-NL" sz="3200" b="1" dirty="0" smtClean="0"/>
              <a:t> = </a:t>
            </a:r>
            <a:r>
              <a:rPr lang="nl-NL" sz="3200" b="1" dirty="0" smtClean="0">
                <a:solidFill>
                  <a:srgbClr val="FF0000"/>
                </a:solidFill>
              </a:rPr>
              <a:t>3,45</a:t>
            </a:r>
            <a:r>
              <a:rPr lang="nl-NL" sz="3200" b="1" dirty="0" smtClean="0"/>
              <a:t> + </a:t>
            </a:r>
            <a:r>
              <a:rPr lang="nl-NL" sz="3200" b="1" dirty="0" smtClean="0">
                <a:solidFill>
                  <a:srgbClr val="0070C0"/>
                </a:solidFill>
              </a:rPr>
              <a:t>1,95</a:t>
            </a:r>
            <a:r>
              <a:rPr lang="nl-NL" sz="3200" b="1" i="1" dirty="0" smtClean="0">
                <a:sym typeface="Symbol"/>
              </a:rPr>
              <a:t></a:t>
            </a:r>
            <a:r>
              <a:rPr lang="nl-NL" sz="3200" b="1" dirty="0" smtClean="0">
                <a:sym typeface="Symbol"/>
              </a:rPr>
              <a:t> </a:t>
            </a:r>
            <a:r>
              <a:rPr lang="nl-NL" sz="3200" b="1" dirty="0" err="1" smtClean="0"/>
              <a:t>sin</a:t>
            </a:r>
            <a:r>
              <a:rPr lang="nl-NL" sz="3200" b="1" dirty="0" smtClean="0"/>
              <a:t>(</a:t>
            </a:r>
            <a:r>
              <a:rPr lang="nl-NL" sz="3200" b="1" i="1" dirty="0" smtClean="0"/>
              <a:t>c</a:t>
            </a:r>
            <a:r>
              <a:rPr lang="nl-NL" sz="3200" b="1" dirty="0" smtClean="0"/>
              <a:t>(</a:t>
            </a:r>
            <a:r>
              <a:rPr lang="nl-NL" sz="3200" b="1" i="1" dirty="0" smtClean="0"/>
              <a:t>x</a:t>
            </a:r>
            <a:r>
              <a:rPr lang="nl-NL" sz="3200" b="1" dirty="0" smtClean="0"/>
              <a:t> – </a:t>
            </a:r>
            <a:r>
              <a:rPr lang="nl-NL" sz="3200" b="1" i="1" dirty="0" smtClean="0"/>
              <a:t>d</a:t>
            </a:r>
            <a:r>
              <a:rPr lang="nl-NL" sz="3200" b="1" dirty="0" smtClean="0"/>
              <a:t>))</a:t>
            </a:r>
            <a:endParaRPr lang="nl-NL" sz="32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2471721" y="5517232"/>
            <a:ext cx="4749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>
                <a:solidFill>
                  <a:srgbClr val="7030A0"/>
                </a:solidFill>
              </a:rPr>
              <a:t>Halve periode:    9,1 – 3,2 = 5,9</a:t>
            </a:r>
            <a:endParaRPr lang="nl-NL" sz="2800" b="1" dirty="0">
              <a:solidFill>
                <a:srgbClr val="7030A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471721" y="6080921"/>
            <a:ext cx="2137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>
                <a:solidFill>
                  <a:srgbClr val="7030A0"/>
                </a:solidFill>
              </a:rPr>
              <a:t>Periode 11,8 </a:t>
            </a:r>
            <a:endParaRPr lang="nl-NL" sz="2800" b="1" dirty="0">
              <a:solidFill>
                <a:srgbClr val="7030A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076056" y="6111698"/>
            <a:ext cx="2501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7030A0"/>
                </a:solidFill>
              </a:rPr>
              <a:t>C =  </a:t>
            </a:r>
            <a:r>
              <a:rPr lang="nl-NL" sz="2400" b="1" baseline="30000" dirty="0" smtClean="0">
                <a:solidFill>
                  <a:srgbClr val="7030A0"/>
                </a:solidFill>
              </a:rPr>
              <a:t>2</a:t>
            </a:r>
            <a:r>
              <a:rPr lang="nl-NL" sz="2400" b="1" baseline="30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p</a:t>
            </a:r>
            <a:r>
              <a:rPr lang="nl-NL" sz="2400" b="1" dirty="0" smtClean="0">
                <a:solidFill>
                  <a:srgbClr val="7030A0"/>
                </a:solidFill>
              </a:rPr>
              <a:t>/</a:t>
            </a:r>
            <a:r>
              <a:rPr lang="nl-NL" sz="2400" b="1" baseline="-25000" dirty="0" smtClean="0">
                <a:solidFill>
                  <a:srgbClr val="7030A0"/>
                </a:solidFill>
              </a:rPr>
              <a:t>11,8</a:t>
            </a:r>
            <a:r>
              <a:rPr lang="nl-NL" sz="2400" b="1" dirty="0" smtClean="0">
                <a:solidFill>
                  <a:srgbClr val="7030A0"/>
                </a:solidFill>
              </a:rPr>
              <a:t> </a:t>
            </a:r>
            <a:r>
              <a:rPr lang="nl-NL" sz="2400" b="1" dirty="0" smtClean="0">
                <a:solidFill>
                  <a:srgbClr val="7030A0"/>
                </a:solidFill>
                <a:sym typeface="Symbol"/>
              </a:rPr>
              <a:t> </a:t>
            </a:r>
            <a:r>
              <a:rPr lang="nl-NL" sz="2400" b="1" dirty="0" smtClean="0">
                <a:solidFill>
                  <a:srgbClr val="7030A0"/>
                </a:solidFill>
              </a:rPr>
              <a:t> 0,532</a:t>
            </a:r>
            <a:endParaRPr lang="nl-NL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6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" y="36000"/>
            <a:ext cx="7200000" cy="5040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439647" y="4783612"/>
            <a:ext cx="5549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i="1" dirty="0"/>
              <a:t>y</a:t>
            </a:r>
            <a:r>
              <a:rPr lang="nl-NL" sz="3200" b="1" dirty="0" smtClean="0"/>
              <a:t> = </a:t>
            </a:r>
            <a:r>
              <a:rPr lang="nl-NL" sz="3200" b="1" dirty="0" smtClean="0">
                <a:solidFill>
                  <a:srgbClr val="FF0000"/>
                </a:solidFill>
              </a:rPr>
              <a:t>3,45</a:t>
            </a:r>
            <a:r>
              <a:rPr lang="nl-NL" sz="3200" b="1" dirty="0" smtClean="0"/>
              <a:t> + </a:t>
            </a:r>
            <a:r>
              <a:rPr lang="nl-NL" sz="3200" b="1" dirty="0" smtClean="0">
                <a:solidFill>
                  <a:srgbClr val="0070C0"/>
                </a:solidFill>
              </a:rPr>
              <a:t>1,95</a:t>
            </a:r>
            <a:r>
              <a:rPr lang="nl-NL" sz="3200" b="1" i="1" dirty="0" smtClean="0">
                <a:sym typeface="Symbol"/>
              </a:rPr>
              <a:t></a:t>
            </a:r>
            <a:r>
              <a:rPr lang="nl-NL" sz="3200" b="1" dirty="0" smtClean="0">
                <a:sym typeface="Symbol"/>
              </a:rPr>
              <a:t> </a:t>
            </a:r>
            <a:r>
              <a:rPr lang="nl-NL" sz="3200" b="1" dirty="0" err="1" smtClean="0"/>
              <a:t>sin</a:t>
            </a:r>
            <a:r>
              <a:rPr lang="nl-NL" sz="3200" b="1" dirty="0" smtClean="0"/>
              <a:t>(</a:t>
            </a:r>
            <a:r>
              <a:rPr lang="nl-NL" sz="3200" b="1" dirty="0" smtClean="0">
                <a:solidFill>
                  <a:srgbClr val="7030A0"/>
                </a:solidFill>
              </a:rPr>
              <a:t>0,532</a:t>
            </a:r>
            <a:r>
              <a:rPr lang="nl-NL" sz="3200" b="1" dirty="0" smtClean="0"/>
              <a:t>(</a:t>
            </a:r>
            <a:r>
              <a:rPr lang="nl-NL" sz="3200" b="1" i="1" dirty="0" smtClean="0"/>
              <a:t>x</a:t>
            </a:r>
            <a:r>
              <a:rPr lang="nl-NL" sz="3200" b="1" dirty="0" smtClean="0"/>
              <a:t> – </a:t>
            </a:r>
            <a:r>
              <a:rPr lang="nl-NL" sz="3200" b="1" i="1" dirty="0" smtClean="0"/>
              <a:t>d</a:t>
            </a:r>
            <a:r>
              <a:rPr lang="nl-NL" sz="3200" b="1" dirty="0" smtClean="0"/>
              <a:t>))</a:t>
            </a:r>
            <a:endParaRPr lang="nl-NL" sz="32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2480424" y="5517232"/>
            <a:ext cx="5528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00B050"/>
                </a:solidFill>
              </a:rPr>
              <a:t>Beginpunt:  kwartperiode links van de top</a:t>
            </a:r>
            <a:endParaRPr lang="nl-NL" sz="2400" b="1" dirty="0">
              <a:solidFill>
                <a:srgbClr val="00B05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480424" y="6131023"/>
            <a:ext cx="2569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00B050"/>
                </a:solidFill>
              </a:rPr>
              <a:t>3,2 – (</a:t>
            </a:r>
            <a:r>
              <a:rPr lang="nl-NL" sz="2400" b="1" baseline="30000" dirty="0" smtClean="0">
                <a:solidFill>
                  <a:srgbClr val="00B050"/>
                </a:solidFill>
              </a:rPr>
              <a:t>11,8</a:t>
            </a:r>
            <a:r>
              <a:rPr lang="nl-NL" sz="2400" b="1" dirty="0" smtClean="0">
                <a:solidFill>
                  <a:srgbClr val="00B050"/>
                </a:solidFill>
              </a:rPr>
              <a:t>/</a:t>
            </a:r>
            <a:r>
              <a:rPr lang="nl-NL" sz="2400" b="1" baseline="-25000" dirty="0" smtClean="0">
                <a:solidFill>
                  <a:srgbClr val="00B050"/>
                </a:solidFill>
              </a:rPr>
              <a:t>4</a:t>
            </a:r>
            <a:r>
              <a:rPr lang="nl-NL" sz="2400" b="1" dirty="0" smtClean="0">
                <a:solidFill>
                  <a:srgbClr val="00B050"/>
                </a:solidFill>
              </a:rPr>
              <a:t>) =  0,25</a:t>
            </a:r>
            <a:endParaRPr lang="nl-NL" sz="2400" b="1" dirty="0">
              <a:solidFill>
                <a:srgbClr val="00B05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6628294" y="6069468"/>
            <a:ext cx="1361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i="1" dirty="0">
                <a:solidFill>
                  <a:srgbClr val="00B050"/>
                </a:solidFill>
              </a:rPr>
              <a:t>d</a:t>
            </a:r>
            <a:r>
              <a:rPr lang="nl-NL" sz="2800" b="1" dirty="0" smtClean="0">
                <a:solidFill>
                  <a:srgbClr val="00B050"/>
                </a:solidFill>
              </a:rPr>
              <a:t> = 0,25</a:t>
            </a:r>
            <a:endParaRPr lang="nl-NL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13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" y="36000"/>
            <a:ext cx="7200000" cy="5040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835696" y="5054969"/>
            <a:ext cx="6064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i="1" dirty="0"/>
              <a:t>y</a:t>
            </a:r>
            <a:r>
              <a:rPr lang="nl-NL" sz="3200" b="1" dirty="0" smtClean="0"/>
              <a:t> = </a:t>
            </a:r>
            <a:r>
              <a:rPr lang="nl-NL" sz="3200" b="1" dirty="0" smtClean="0">
                <a:solidFill>
                  <a:srgbClr val="FF0000"/>
                </a:solidFill>
              </a:rPr>
              <a:t>3,45</a:t>
            </a:r>
            <a:r>
              <a:rPr lang="nl-NL" sz="3200" b="1" dirty="0" smtClean="0"/>
              <a:t> + </a:t>
            </a:r>
            <a:r>
              <a:rPr lang="nl-NL" sz="3200" b="1" dirty="0" smtClean="0">
                <a:solidFill>
                  <a:srgbClr val="0070C0"/>
                </a:solidFill>
              </a:rPr>
              <a:t>1,95</a:t>
            </a:r>
            <a:r>
              <a:rPr lang="nl-NL" sz="3200" b="1" i="1" dirty="0" smtClean="0">
                <a:sym typeface="Symbol"/>
              </a:rPr>
              <a:t></a:t>
            </a:r>
            <a:r>
              <a:rPr lang="nl-NL" sz="3200" b="1" dirty="0" smtClean="0">
                <a:sym typeface="Symbol"/>
              </a:rPr>
              <a:t> </a:t>
            </a:r>
            <a:r>
              <a:rPr lang="nl-NL" sz="3200" b="1" dirty="0" err="1" smtClean="0"/>
              <a:t>sin</a:t>
            </a:r>
            <a:r>
              <a:rPr lang="nl-NL" sz="3200" b="1" dirty="0" smtClean="0"/>
              <a:t>(</a:t>
            </a:r>
            <a:r>
              <a:rPr lang="nl-NL" sz="3200" b="1" dirty="0" smtClean="0">
                <a:solidFill>
                  <a:srgbClr val="7030A0"/>
                </a:solidFill>
              </a:rPr>
              <a:t>0,532</a:t>
            </a:r>
            <a:r>
              <a:rPr lang="nl-NL" sz="3200" b="1" dirty="0" smtClean="0"/>
              <a:t>(</a:t>
            </a:r>
            <a:r>
              <a:rPr lang="nl-NL" sz="3200" b="1" i="1" dirty="0" smtClean="0"/>
              <a:t>x</a:t>
            </a:r>
            <a:r>
              <a:rPr lang="nl-NL" sz="3200" b="1" dirty="0" smtClean="0"/>
              <a:t> – </a:t>
            </a:r>
            <a:r>
              <a:rPr lang="nl-NL" sz="3200" b="1" dirty="0" smtClean="0">
                <a:solidFill>
                  <a:srgbClr val="00B050"/>
                </a:solidFill>
              </a:rPr>
              <a:t>0,25</a:t>
            </a:r>
            <a:r>
              <a:rPr lang="nl-NL" sz="3200" b="1" dirty="0" smtClean="0"/>
              <a:t>))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541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6000"/>
            <a:ext cx="7200000" cy="5040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07504" y="5054969"/>
            <a:ext cx="6064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i="1" dirty="0"/>
              <a:t>y</a:t>
            </a:r>
            <a:r>
              <a:rPr lang="nl-NL" sz="3200" b="1" dirty="0" smtClean="0"/>
              <a:t> = 3,45 + 1,95</a:t>
            </a:r>
            <a:r>
              <a:rPr lang="nl-NL" sz="3200" b="1" i="1" dirty="0" smtClean="0">
                <a:sym typeface="Symbol"/>
              </a:rPr>
              <a:t></a:t>
            </a:r>
            <a:r>
              <a:rPr lang="nl-NL" sz="3200" b="1" dirty="0" smtClean="0">
                <a:sym typeface="Symbol"/>
              </a:rPr>
              <a:t> </a:t>
            </a:r>
            <a:r>
              <a:rPr lang="nl-NL" sz="3200" b="1" dirty="0" err="1" smtClean="0"/>
              <a:t>sin</a:t>
            </a:r>
            <a:r>
              <a:rPr lang="nl-NL" sz="3200" b="1" dirty="0" smtClean="0"/>
              <a:t>(0,532(</a:t>
            </a:r>
            <a:r>
              <a:rPr lang="nl-NL" sz="3200" b="1" i="1" dirty="0" smtClean="0"/>
              <a:t>x</a:t>
            </a:r>
            <a:r>
              <a:rPr lang="nl-NL" sz="3200" b="1" dirty="0" smtClean="0"/>
              <a:t> – 0,25))</a:t>
            </a:r>
            <a:endParaRPr lang="nl-NL" sz="3200" b="1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861048"/>
            <a:ext cx="4320480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98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119</Words>
  <Application>Microsoft Office PowerPoint</Application>
  <PresentationFormat>Diavoorstelling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gebruiker</cp:lastModifiedBy>
  <cp:revision>8</cp:revision>
  <dcterms:created xsi:type="dcterms:W3CDTF">2024-05-07T13:03:09Z</dcterms:created>
  <dcterms:modified xsi:type="dcterms:W3CDTF">2024-05-07T14:10:48Z</dcterms:modified>
</cp:coreProperties>
</file>