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0" r:id="rId3"/>
    <p:sldId id="264" r:id="rId4"/>
    <p:sldId id="265" r:id="rId5"/>
    <p:sldId id="266" r:id="rId6"/>
    <p:sldId id="267" r:id="rId7"/>
    <p:sldId id="269" r:id="rId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C3692-3A8F-4113-863E-995768DEF3B4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16E6C-8BF3-48C0-9351-DAEEFCE0B7B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09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3977-7C88-48BC-8B48-E4D2DD2FB439}" type="datetimeFigureOut">
              <a:rPr lang="nl-NL" smtClean="0"/>
              <a:pPr/>
              <a:t>6-5-2020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A044-7537-40F7-9ADA-46B97318F6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wav"/><Relationship Id="rId7" Type="http://schemas.openxmlformats.org/officeDocument/2006/relationships/image" Target="../media/image6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Naamgeving koolwaterstoffen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Stam = hoofdketen</a:t>
            </a:r>
          </a:p>
          <a:p>
            <a:pPr lvl="1"/>
            <a:r>
              <a:rPr lang="nl-NL" dirty="0" smtClean="0"/>
              <a:t>Achtervoegsel	</a:t>
            </a:r>
          </a:p>
          <a:p>
            <a:pPr lvl="2"/>
            <a:r>
              <a:rPr lang="nl-NL" dirty="0" smtClean="0"/>
              <a:t>aan		geen dubbele binding    </a:t>
            </a:r>
          </a:p>
          <a:p>
            <a:pPr lvl="2"/>
            <a:r>
              <a:rPr lang="nl-NL" dirty="0" smtClean="0"/>
              <a:t>een		dubbele binding	</a:t>
            </a:r>
          </a:p>
          <a:p>
            <a:pPr lvl="2"/>
            <a:r>
              <a:rPr lang="nl-NL" dirty="0" err="1" smtClean="0"/>
              <a:t>yn</a:t>
            </a:r>
            <a:r>
              <a:rPr lang="nl-NL" dirty="0" smtClean="0"/>
              <a:t>		drievoudige binding		</a:t>
            </a:r>
          </a:p>
          <a:p>
            <a:pPr lvl="3"/>
            <a:endParaRPr lang="nl-NL" dirty="0" smtClean="0"/>
          </a:p>
          <a:p>
            <a:r>
              <a:rPr lang="nl-NL" dirty="0" smtClean="0"/>
              <a:t>Zijgroepen  (vertakkingen)</a:t>
            </a:r>
          </a:p>
          <a:p>
            <a:pPr lvl="2">
              <a:buNone/>
            </a:pPr>
            <a:r>
              <a:rPr lang="nl-NL" sz="2600" dirty="0" smtClean="0"/>
              <a:t>Algemeen   	</a:t>
            </a:r>
            <a:r>
              <a:rPr lang="nl-NL" sz="2600" dirty="0" err="1" smtClean="0"/>
              <a:t>alkylgroep</a:t>
            </a:r>
            <a:endParaRPr lang="nl-NL" sz="2600" dirty="0" smtClean="0"/>
          </a:p>
          <a:p>
            <a:r>
              <a:rPr lang="nl-NL" dirty="0" smtClean="0"/>
              <a:t>Halogeen als zijgroep</a:t>
            </a:r>
          </a:p>
          <a:p>
            <a:pPr lvl="1">
              <a:buNone/>
            </a:pPr>
            <a:r>
              <a:rPr lang="nl-NL" dirty="0" smtClean="0"/>
              <a:t>	naam halogeen voor stam	</a:t>
            </a:r>
            <a:endParaRPr lang="nl-NL" sz="2400" dirty="0" smtClean="0"/>
          </a:p>
          <a:p>
            <a:pPr lvl="8">
              <a:buNone/>
            </a:pPr>
            <a:endParaRPr lang="nl-NL" dirty="0" smtClean="0"/>
          </a:p>
          <a:p>
            <a:r>
              <a:rPr lang="nl-NL" dirty="0" smtClean="0"/>
              <a:t>Meerdere dezelfde zijgroepen</a:t>
            </a:r>
          </a:p>
          <a:p>
            <a:pPr lvl="1"/>
            <a:r>
              <a:rPr lang="nl-NL" dirty="0" smtClean="0"/>
              <a:t>Aantal  voor de naam van de zijgroep</a:t>
            </a:r>
          </a:p>
          <a:p>
            <a:pPr lvl="2">
              <a:buNone/>
            </a:pPr>
            <a:r>
              <a:rPr lang="nl-NL" dirty="0" smtClean="0"/>
              <a:t>	2	</a:t>
            </a:r>
            <a:r>
              <a:rPr lang="nl-NL" dirty="0" err="1" smtClean="0"/>
              <a:t>di</a:t>
            </a:r>
            <a:endParaRPr lang="nl-NL" dirty="0" smtClean="0"/>
          </a:p>
          <a:p>
            <a:pPr lvl="2">
              <a:buNone/>
            </a:pPr>
            <a:r>
              <a:rPr lang="nl-NL" dirty="0" smtClean="0"/>
              <a:t>	3	tri</a:t>
            </a:r>
          </a:p>
          <a:p>
            <a:pPr lvl="2">
              <a:buNone/>
            </a:pPr>
            <a:r>
              <a:rPr lang="nl-NL" dirty="0" smtClean="0"/>
              <a:t>	4	tetra	</a:t>
            </a:r>
            <a:endParaRPr lang="nl-NL" dirty="0"/>
          </a:p>
        </p:txBody>
      </p:sp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703"/>
    </mc:Choice>
    <mc:Fallback>
      <p:transition spd="slow" advTm="22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2.2 dibroom4methylhexaan basi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980728"/>
            <a:ext cx="2480867" cy="1920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Naamgeving koolwaterstoffen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539552" y="2852936"/>
            <a:ext cx="3816424" cy="3373835"/>
          </a:xfrm>
        </p:spPr>
        <p:txBody>
          <a:bodyPr>
            <a:normAutofit fontScale="62500" lnSpcReduction="20000"/>
          </a:bodyPr>
          <a:lstStyle/>
          <a:p>
            <a:r>
              <a:rPr lang="nl-NL" dirty="0" smtClean="0"/>
              <a:t>Zoek het langste rijtje C atomen. Dit is de stam</a:t>
            </a:r>
          </a:p>
          <a:p>
            <a:r>
              <a:rPr lang="nl-NL" dirty="0" smtClean="0"/>
              <a:t>Kijk welke zijgroepen er zijn. De namen komen in </a:t>
            </a:r>
            <a:r>
              <a:rPr lang="nl-NL" dirty="0" err="1" smtClean="0"/>
              <a:t>alfabtische</a:t>
            </a:r>
            <a:r>
              <a:rPr lang="nl-NL" dirty="0" smtClean="0"/>
              <a:t> volgorde voor de stam en het aantal komt er met een telwoord voor.</a:t>
            </a:r>
          </a:p>
          <a:p>
            <a:r>
              <a:rPr lang="nl-NL" dirty="0" smtClean="0"/>
              <a:t>Nummer de hoofdketen zodat de nummering van alle zijgroepen zo laag mogelijk is.</a:t>
            </a:r>
          </a:p>
          <a:p>
            <a:r>
              <a:rPr lang="nl-NL" dirty="0" smtClean="0"/>
              <a:t>Plaats de nummering voor de zijgroepen. Denk er hierbij om dat bv voor een </a:t>
            </a:r>
            <a:r>
              <a:rPr lang="nl-NL" dirty="0" err="1" smtClean="0"/>
              <a:t>di</a:t>
            </a:r>
            <a:r>
              <a:rPr lang="nl-NL" dirty="0" smtClean="0"/>
              <a:t> 2 nummer moeten staan </a:t>
            </a:r>
          </a:p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499992" y="2924944"/>
            <a:ext cx="4186808" cy="3201219"/>
          </a:xfrm>
        </p:spPr>
        <p:txBody>
          <a:bodyPr>
            <a:noAutofit/>
          </a:bodyPr>
          <a:lstStyle/>
          <a:p>
            <a:r>
              <a:rPr lang="nl-NL" sz="1800" dirty="0" smtClean="0"/>
              <a:t>6 C atomen dus stam 	</a:t>
            </a:r>
            <a:r>
              <a:rPr lang="nl-NL" sz="1800" dirty="0" err="1" smtClean="0"/>
              <a:t>hexaan</a:t>
            </a:r>
            <a:endParaRPr lang="nl-NL" sz="1800" dirty="0"/>
          </a:p>
          <a:p>
            <a:endParaRPr lang="nl-NL" sz="800" dirty="0"/>
          </a:p>
          <a:p>
            <a:r>
              <a:rPr lang="nl-NL" sz="1800" dirty="0" smtClean="0"/>
              <a:t>2 broom atomen en een methyl groep</a:t>
            </a:r>
          </a:p>
          <a:p>
            <a:pPr marL="342900" lvl="1" indent="-342900">
              <a:buNone/>
            </a:pPr>
            <a:r>
              <a:rPr lang="nl-NL" sz="1800" dirty="0" smtClean="0"/>
              <a:t>		Dus </a:t>
            </a:r>
          </a:p>
          <a:p>
            <a:pPr marL="342900" lvl="1" indent="-342900">
              <a:buNone/>
            </a:pPr>
            <a:r>
              <a:rPr lang="nl-NL" sz="1800" dirty="0" smtClean="0"/>
              <a:t>		       </a:t>
            </a:r>
            <a:r>
              <a:rPr lang="nl-NL" sz="1800" dirty="0" err="1" smtClean="0"/>
              <a:t>dibroom</a:t>
            </a:r>
            <a:r>
              <a:rPr lang="nl-NL" sz="1800" dirty="0" smtClean="0"/>
              <a:t> </a:t>
            </a:r>
            <a:r>
              <a:rPr lang="nl-NL" sz="1800" dirty="0" err="1" smtClean="0"/>
              <a:t>methylhexaan</a:t>
            </a:r>
            <a:endParaRPr lang="nl-NL" sz="1800" dirty="0" smtClean="0"/>
          </a:p>
          <a:p>
            <a:endParaRPr lang="nl-NL" sz="8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nl-NL" sz="1800" dirty="0" smtClean="0"/>
              <a:t>Nummer hier dus van links naar rechts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nl-NL" sz="18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nl-NL" sz="1800" dirty="0" smtClean="0"/>
              <a:t>Naam  2,2- </a:t>
            </a:r>
            <a:r>
              <a:rPr lang="nl-NL" sz="1800" dirty="0" err="1" smtClean="0"/>
              <a:t>dibroom</a:t>
            </a:r>
            <a:r>
              <a:rPr lang="nl-NL" sz="1800" dirty="0" smtClean="0"/>
              <a:t>- 4- </a:t>
            </a:r>
            <a:r>
              <a:rPr lang="nl-NL" sz="1800" dirty="0" err="1" smtClean="0"/>
              <a:t>methylhexaan</a:t>
            </a:r>
            <a:endParaRPr lang="nl-NL" sz="1800" dirty="0" smtClean="0"/>
          </a:p>
          <a:p>
            <a:endParaRPr lang="nl-NL" sz="1800" dirty="0" smtClean="0"/>
          </a:p>
          <a:p>
            <a:pPr marL="342900" lvl="1" indent="-342900">
              <a:buNone/>
            </a:pPr>
            <a:r>
              <a:rPr lang="nl-NL" sz="1800" dirty="0" smtClean="0"/>
              <a:t>		</a:t>
            </a:r>
            <a:endParaRPr lang="nl-NL" sz="1800" dirty="0"/>
          </a:p>
          <a:p>
            <a:endParaRPr lang="nl-NL" sz="1800" dirty="0" smtClean="0"/>
          </a:p>
          <a:p>
            <a:pPr lvl="1"/>
            <a:endParaRPr lang="nl-NL" sz="1800" dirty="0"/>
          </a:p>
          <a:p>
            <a:pPr lvl="1"/>
            <a:endParaRPr lang="nl-NL" sz="1800" dirty="0"/>
          </a:p>
        </p:txBody>
      </p:sp>
      <p:sp>
        <p:nvSpPr>
          <p:cNvPr id="9" name="Tekstvak 8"/>
          <p:cNvSpPr txBox="1"/>
          <p:nvPr/>
        </p:nvSpPr>
        <p:spPr>
          <a:xfrm>
            <a:off x="2987824" y="1484784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smtClean="0"/>
              <a:t>1</a:t>
            </a:r>
            <a:endParaRPr lang="nl-NL" sz="800" dirty="0"/>
          </a:p>
        </p:txBody>
      </p:sp>
      <p:sp>
        <p:nvSpPr>
          <p:cNvPr id="10" name="Tekstvak 9"/>
          <p:cNvSpPr txBox="1"/>
          <p:nvPr/>
        </p:nvSpPr>
        <p:spPr>
          <a:xfrm>
            <a:off x="3419872" y="1484784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2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779912" y="1484784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3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139952" y="1484784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4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139952" y="206084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5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139952" y="242088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6</a:t>
            </a:r>
          </a:p>
        </p:txBody>
      </p:sp>
      <p:pic>
        <p:nvPicPr>
          <p:cNvPr id="16" name="Afbeelding 15" descr="2,2 dibroom 4 methylhexaa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00000" y="979200"/>
            <a:ext cx="2480867" cy="1920081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808"/>
    </mc:Choice>
    <mc:Fallback>
      <p:transition spd="slow" advTm="18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nl-NL" dirty="0" smtClean="0"/>
              <a:t>Koolwaterstoffen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 smtClean="0"/>
              <a:t>Cycloverbindingen</a:t>
            </a:r>
            <a:endParaRPr lang="nl-NL" dirty="0" smtClean="0"/>
          </a:p>
          <a:p>
            <a:pPr lvl="2"/>
            <a:r>
              <a:rPr lang="nl-NL" dirty="0" err="1" smtClean="0"/>
              <a:t>cyclo</a:t>
            </a:r>
            <a:r>
              <a:rPr lang="nl-NL" dirty="0" smtClean="0"/>
              <a:t> voor stam</a:t>
            </a:r>
          </a:p>
          <a:p>
            <a:pPr lvl="2">
              <a:buNone/>
            </a:pPr>
            <a:endParaRPr lang="nl-NL" dirty="0" smtClean="0"/>
          </a:p>
          <a:p>
            <a:pPr lvl="3"/>
            <a:r>
              <a:rPr lang="nl-NL" dirty="0" err="1" smtClean="0"/>
              <a:t>Cyclobutaan</a:t>
            </a:r>
            <a:endParaRPr lang="nl-NL" dirty="0" smtClean="0"/>
          </a:p>
          <a:p>
            <a:pPr lvl="3"/>
            <a:endParaRPr lang="nl-NL" dirty="0" smtClean="0"/>
          </a:p>
          <a:p>
            <a:pPr lvl="3"/>
            <a:endParaRPr lang="nl-NL" dirty="0" smtClean="0"/>
          </a:p>
          <a:p>
            <a:r>
              <a:rPr lang="nl-NL" dirty="0" smtClean="0"/>
              <a:t>Aromaten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pPr lvl="1"/>
            <a:endParaRPr lang="nl-NL" dirty="0" smtClean="0"/>
          </a:p>
          <a:p>
            <a:pPr lvl="2"/>
            <a:r>
              <a:rPr lang="nl-NL" sz="2200" dirty="0" smtClean="0"/>
              <a:t>Stam	benzeen	</a:t>
            </a:r>
          </a:p>
          <a:p>
            <a:pPr lvl="2"/>
            <a:r>
              <a:rPr lang="nl-NL" sz="2200" dirty="0" smtClean="0"/>
              <a:t>Als zijgroep </a:t>
            </a:r>
            <a:r>
              <a:rPr lang="nl-NL" sz="2200" dirty="0" err="1" smtClean="0"/>
              <a:t>fenyl</a:t>
            </a:r>
            <a:endParaRPr lang="nl-NL" sz="2200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pPr lvl="2"/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4788024" y="12687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molecuul met ringstructuur</a:t>
            </a:r>
            <a:endParaRPr lang="nl-NL" dirty="0"/>
          </a:p>
        </p:txBody>
      </p:sp>
      <p:pic>
        <p:nvPicPr>
          <p:cNvPr id="8" name="Afbeelding 7" descr="cyclobutee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700808"/>
            <a:ext cx="1224136" cy="123389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635896" y="329979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Stof met benzeenring</a:t>
            </a:r>
            <a:endParaRPr lang="nl-NL" sz="2400" dirty="0"/>
          </a:p>
        </p:txBody>
      </p:sp>
      <p:pic>
        <p:nvPicPr>
          <p:cNvPr id="7" name="Afbeelding 6" descr="benzeen evenwich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680" y="4005064"/>
            <a:ext cx="3254995" cy="140806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012160" y="40770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schematisch</a:t>
            </a:r>
            <a:endParaRPr lang="nl-NL" dirty="0"/>
          </a:p>
        </p:txBody>
      </p:sp>
      <p:pic>
        <p:nvPicPr>
          <p:cNvPr id="10" name="Afbeelding 9" descr="benzee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437112"/>
            <a:ext cx="737555" cy="828988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07"/>
    </mc:Choice>
    <mc:Fallback>
      <p:transition spd="slow" advTm="18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295400"/>
          </a:xfrm>
        </p:spPr>
        <p:txBody>
          <a:bodyPr/>
          <a:lstStyle/>
          <a:p>
            <a:pPr eaLnBrk="1" hangingPunct="1"/>
            <a:r>
              <a:rPr lang="nl-NL" smtClean="0"/>
              <a:t>Naamgeving koolwaterstoffen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752600"/>
            <a:ext cx="6553200" cy="4343400"/>
          </a:xfrm>
        </p:spPr>
        <p:txBody>
          <a:bodyPr/>
          <a:lstStyle/>
          <a:p>
            <a:pPr algn="l" eaLnBrk="1" hangingPunct="1"/>
            <a:r>
              <a:rPr lang="nl-NL" sz="2800" b="1" smtClean="0"/>
              <a:t>Alcoholen</a:t>
            </a:r>
          </a:p>
          <a:p>
            <a:pPr algn="l" eaLnBrk="1" hangingPunct="1"/>
            <a:r>
              <a:rPr lang="nl-NL" sz="2800" smtClean="0"/>
              <a:t>	moleculen met OH groepen</a:t>
            </a:r>
          </a:p>
          <a:p>
            <a:pPr algn="l" eaLnBrk="1" hangingPunct="1"/>
            <a:r>
              <a:rPr lang="nl-NL" sz="2800" b="1" smtClean="0"/>
              <a:t>Naamgevin</a:t>
            </a:r>
            <a:r>
              <a:rPr lang="nl-NL" sz="2800" smtClean="0"/>
              <a:t>g 	</a:t>
            </a:r>
          </a:p>
          <a:p>
            <a:pPr algn="l" eaLnBrk="1" hangingPunct="1"/>
            <a:endParaRPr lang="nl-NL" sz="2800" smtClean="0"/>
          </a:p>
          <a:p>
            <a:pPr algn="l" eaLnBrk="1" hangingPunct="1"/>
            <a:r>
              <a:rPr lang="nl-NL" sz="2800" b="1" smtClean="0"/>
              <a:t>Bv</a:t>
            </a:r>
            <a:r>
              <a:rPr lang="nl-NL" sz="2800" smtClean="0"/>
              <a:t>	CH</a:t>
            </a:r>
            <a:r>
              <a:rPr lang="nl-NL" sz="2800" baseline="-25000" smtClean="0"/>
              <a:t>3</a:t>
            </a:r>
            <a:r>
              <a:rPr lang="nl-NL" sz="2800" smtClean="0"/>
              <a:t>–CH</a:t>
            </a:r>
            <a:r>
              <a:rPr lang="nl-NL" sz="2800" baseline="-25000" smtClean="0"/>
              <a:t>2</a:t>
            </a:r>
            <a:r>
              <a:rPr lang="nl-NL" sz="2800" smtClean="0"/>
              <a:t>–CH</a:t>
            </a:r>
            <a:r>
              <a:rPr lang="nl-NL" sz="2800" baseline="-25000" smtClean="0"/>
              <a:t>2</a:t>
            </a:r>
            <a:r>
              <a:rPr lang="nl-NL" sz="2800" smtClean="0"/>
              <a:t>–OH</a:t>
            </a:r>
          </a:p>
          <a:p>
            <a:pPr algn="l" eaLnBrk="1" hangingPunct="1"/>
            <a:r>
              <a:rPr lang="nl-NL" sz="2800" b="1" smtClean="0"/>
              <a:t>Stam</a:t>
            </a:r>
          </a:p>
          <a:p>
            <a:pPr algn="l" eaLnBrk="1" hangingPunct="1"/>
            <a:r>
              <a:rPr lang="nl-NL" sz="2800" smtClean="0"/>
              <a:t>	</a:t>
            </a:r>
          </a:p>
          <a:p>
            <a:pPr algn="l" eaLnBrk="1" hangingPunct="1"/>
            <a:r>
              <a:rPr lang="nl-NL" sz="2800" b="1" smtClean="0"/>
              <a:t>Positie</a:t>
            </a:r>
            <a:r>
              <a:rPr lang="nl-NL" sz="2800" smtClean="0"/>
              <a:t>		</a:t>
            </a:r>
          </a:p>
          <a:p>
            <a:pPr algn="l" eaLnBrk="1" hangingPunct="1"/>
            <a:endParaRPr lang="nl-NL" sz="2800" smtClean="0"/>
          </a:p>
          <a:p>
            <a:pPr eaLnBrk="1" hangingPunct="1"/>
            <a:endParaRPr lang="nl-NL" smtClean="0"/>
          </a:p>
        </p:txBody>
      </p:sp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3708400" y="3068638"/>
            <a:ext cx="309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ol achter de stamnaam</a:t>
            </a: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5003800" y="4508500"/>
            <a:ext cx="2592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achtervoegsel  ol</a:t>
            </a: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3132138" y="4508500"/>
            <a:ext cx="1439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propaan</a:t>
            </a:r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3059113" y="5732463"/>
            <a:ext cx="2808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propaan-1-ol</a:t>
            </a:r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>
            <a:off x="3203575" y="5084763"/>
            <a:ext cx="2305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propanol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90"/>
    </mc:Choice>
    <mc:Fallback>
      <p:transition spd="slow" advTm="10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739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smtClean="0"/>
              <a:t>Naamgeving koolwaterstoffen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412875"/>
            <a:ext cx="6553200" cy="4683125"/>
          </a:xfrm>
        </p:spPr>
        <p:txBody>
          <a:bodyPr/>
          <a:lstStyle/>
          <a:p>
            <a:pPr algn="l" eaLnBrk="1" hangingPunct="1"/>
            <a:r>
              <a:rPr lang="nl-NL" sz="2800" b="1" dirty="0" smtClean="0"/>
              <a:t>Aminen</a:t>
            </a:r>
          </a:p>
          <a:p>
            <a:pPr algn="l" eaLnBrk="1" hangingPunct="1"/>
            <a:r>
              <a:rPr lang="nl-NL" sz="2800" dirty="0" smtClean="0"/>
              <a:t>	moleculen met NH</a:t>
            </a:r>
            <a:r>
              <a:rPr lang="nl-NL" sz="2800" baseline="-25000" dirty="0" smtClean="0"/>
              <a:t>2</a:t>
            </a:r>
            <a:r>
              <a:rPr lang="nl-NL" sz="2800" dirty="0" smtClean="0"/>
              <a:t> groepen</a:t>
            </a:r>
          </a:p>
          <a:p>
            <a:pPr algn="l" eaLnBrk="1" hangingPunct="1"/>
            <a:r>
              <a:rPr lang="nl-NL" sz="2800" b="1" dirty="0" smtClean="0"/>
              <a:t>Naamgeving</a:t>
            </a:r>
            <a:r>
              <a:rPr lang="nl-NL" sz="2800" dirty="0" smtClean="0"/>
              <a:t> 	</a:t>
            </a:r>
          </a:p>
          <a:p>
            <a:pPr algn="l" eaLnBrk="1" hangingPunct="1"/>
            <a:endParaRPr lang="nl-NL" sz="1600" dirty="0" smtClean="0"/>
          </a:p>
          <a:p>
            <a:pPr algn="l" eaLnBrk="1" hangingPunct="1"/>
            <a:endParaRPr lang="nl-NL" sz="1600" dirty="0" smtClean="0"/>
          </a:p>
          <a:p>
            <a:pPr algn="l" eaLnBrk="1" hangingPunct="1"/>
            <a:r>
              <a:rPr lang="nl-NL" sz="2800" b="1" dirty="0" smtClean="0"/>
              <a:t>Bv</a:t>
            </a:r>
            <a:r>
              <a:rPr lang="nl-NL" sz="2800" dirty="0" smtClean="0"/>
              <a:t>	CH</a:t>
            </a:r>
            <a:r>
              <a:rPr lang="nl-NL" sz="2800" baseline="-25000" dirty="0" smtClean="0"/>
              <a:t>3</a:t>
            </a:r>
            <a:r>
              <a:rPr lang="nl-NL" sz="2800" dirty="0" smtClean="0"/>
              <a:t>–CH</a:t>
            </a:r>
            <a:r>
              <a:rPr lang="nl-NL" sz="2800" baseline="-25000" dirty="0" smtClean="0"/>
              <a:t>2 </a:t>
            </a:r>
            <a:r>
              <a:rPr lang="nl-NL" sz="2800" dirty="0" smtClean="0"/>
              <a:t>–CH</a:t>
            </a:r>
            <a:r>
              <a:rPr lang="nl-NL" sz="2800" baseline="-25000" dirty="0" smtClean="0"/>
              <a:t>2</a:t>
            </a:r>
            <a:r>
              <a:rPr lang="nl-NL" sz="2800" dirty="0" smtClean="0"/>
              <a:t>–CH</a:t>
            </a:r>
            <a:r>
              <a:rPr lang="nl-NL" sz="2800" baseline="-25000" dirty="0" smtClean="0"/>
              <a:t>2</a:t>
            </a:r>
            <a:r>
              <a:rPr lang="nl-NL" sz="2800" dirty="0" smtClean="0"/>
              <a:t>–NH</a:t>
            </a:r>
            <a:r>
              <a:rPr lang="nl-NL" sz="2800" baseline="-25000" dirty="0" smtClean="0"/>
              <a:t>2</a:t>
            </a:r>
            <a:endParaRPr lang="nl-NL" sz="2800" dirty="0" smtClean="0"/>
          </a:p>
          <a:p>
            <a:pPr algn="l" eaLnBrk="1" hangingPunct="1"/>
            <a:endParaRPr lang="nl-NL" sz="1800" b="1" dirty="0" smtClean="0"/>
          </a:p>
          <a:p>
            <a:pPr algn="l" eaLnBrk="1" hangingPunct="1"/>
            <a:r>
              <a:rPr lang="nl-NL" sz="2800" b="1" dirty="0" smtClean="0"/>
              <a:t>Stam</a:t>
            </a:r>
            <a:endParaRPr lang="nl-NL" sz="2800" dirty="0" smtClean="0"/>
          </a:p>
          <a:p>
            <a:pPr algn="l" eaLnBrk="1" hangingPunct="1"/>
            <a:r>
              <a:rPr lang="nl-NL" sz="2800" dirty="0" smtClean="0"/>
              <a:t>	dus butaan amine</a:t>
            </a:r>
          </a:p>
          <a:p>
            <a:pPr algn="l" eaLnBrk="1" hangingPunct="1"/>
            <a:r>
              <a:rPr lang="nl-NL" sz="2800" b="1" dirty="0" smtClean="0"/>
              <a:t>Positie </a:t>
            </a:r>
            <a:r>
              <a:rPr lang="nl-NL" sz="2800" dirty="0" smtClean="0"/>
              <a:t> 	</a:t>
            </a:r>
          </a:p>
          <a:p>
            <a:pPr algn="l" eaLnBrk="1" hangingPunct="1"/>
            <a:endParaRPr lang="nl-NL" sz="2800" dirty="0" smtClean="0"/>
          </a:p>
          <a:p>
            <a:pPr eaLnBrk="1" hangingPunct="1"/>
            <a:endParaRPr lang="nl-NL" dirty="0" smtClean="0"/>
          </a:p>
        </p:txBody>
      </p:sp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3059113" y="2852738"/>
            <a:ext cx="3457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amine achter de stamnaam</a:t>
            </a: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2987675" y="4437063"/>
            <a:ext cx="1152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butaan</a:t>
            </a: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4787900" y="4437063"/>
            <a:ext cx="2808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achtervoegsel  amine</a:t>
            </a:r>
          </a:p>
        </p:txBody>
      </p:sp>
      <p:sp>
        <p:nvSpPr>
          <p:cNvPr id="3079" name="Tekstvak 6"/>
          <p:cNvSpPr txBox="1">
            <a:spLocks noChangeArrowheads="1"/>
          </p:cNvSpPr>
          <p:nvPr/>
        </p:nvSpPr>
        <p:spPr bwMode="auto">
          <a:xfrm>
            <a:off x="2987675" y="5732463"/>
            <a:ext cx="3168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 smtClean="0"/>
              <a:t>butaan -1-amine</a:t>
            </a:r>
            <a:endParaRPr lang="nl-NL" dirty="0"/>
          </a:p>
        </p:txBody>
      </p:sp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92"/>
    </mc:Choice>
    <mc:Fallback>
      <p:transition spd="slow" advTm="7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30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smtClean="0"/>
              <a:t>Naamgeving koolwaterstoffen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052513"/>
            <a:ext cx="6553200" cy="5043487"/>
          </a:xfrm>
        </p:spPr>
        <p:txBody>
          <a:bodyPr/>
          <a:lstStyle/>
          <a:p>
            <a:pPr algn="l" eaLnBrk="1" hangingPunct="1"/>
            <a:r>
              <a:rPr lang="nl-NL" sz="2800" b="1" smtClean="0"/>
              <a:t>Zowel OH groep als NH</a:t>
            </a:r>
            <a:r>
              <a:rPr lang="nl-NL" sz="2800" b="1" baseline="-25000" smtClean="0"/>
              <a:t>2 </a:t>
            </a:r>
            <a:endParaRPr lang="nl-NL" sz="2800" b="1" smtClean="0"/>
          </a:p>
          <a:p>
            <a:pPr algn="l" eaLnBrk="1" hangingPunct="1"/>
            <a:r>
              <a:rPr lang="nl-NL" sz="2400" smtClean="0"/>
              <a:t>Alcohol heeft voorrang dus ol als achtervoegsel</a:t>
            </a:r>
          </a:p>
          <a:p>
            <a:pPr algn="l" eaLnBrk="1" hangingPunct="1"/>
            <a:r>
              <a:rPr lang="nl-NL" sz="2400" smtClean="0"/>
              <a:t>NH</a:t>
            </a:r>
            <a:r>
              <a:rPr lang="nl-NL" sz="2400" baseline="-25000" smtClean="0"/>
              <a:t>2 </a:t>
            </a:r>
            <a:r>
              <a:rPr lang="nl-NL" sz="2400" smtClean="0"/>
              <a:t>	groep komt als voorvoegsel </a:t>
            </a:r>
          </a:p>
          <a:p>
            <a:pPr algn="l" eaLnBrk="1" hangingPunct="1"/>
            <a:r>
              <a:rPr lang="nl-NL" sz="2400" smtClean="0"/>
              <a:t>	</a:t>
            </a:r>
            <a:r>
              <a:rPr lang="nl-NL" sz="2200" smtClean="0"/>
              <a:t>voorvoegsel 	 amino</a:t>
            </a:r>
          </a:p>
          <a:p>
            <a:pPr algn="l" eaLnBrk="1" hangingPunct="1"/>
            <a:r>
              <a:rPr lang="nl-NL" sz="2400" b="1" smtClean="0"/>
              <a:t>Vb</a:t>
            </a:r>
          </a:p>
          <a:p>
            <a:pPr algn="l" eaLnBrk="1" hangingPunct="1"/>
            <a:endParaRPr lang="nl-NL" sz="2400" smtClean="0"/>
          </a:p>
          <a:p>
            <a:pPr algn="l" eaLnBrk="1" hangingPunct="1"/>
            <a:endParaRPr lang="nl-NL" sz="2400" smtClean="0"/>
          </a:p>
          <a:p>
            <a:pPr algn="l" eaLnBrk="1" hangingPunct="1"/>
            <a:r>
              <a:rPr lang="nl-NL" sz="2800" smtClean="0"/>
              <a:t>		</a:t>
            </a:r>
            <a:endParaRPr lang="nl-NL" sz="2200" smtClean="0"/>
          </a:p>
          <a:p>
            <a:pPr algn="l" eaLnBrk="1" hangingPunct="1"/>
            <a:r>
              <a:rPr lang="nl-NL" sz="2400" smtClean="0"/>
              <a:t>		</a:t>
            </a:r>
            <a:r>
              <a:rPr lang="nl-NL" sz="2800" smtClean="0"/>
              <a:t>	</a:t>
            </a:r>
          </a:p>
          <a:p>
            <a:pPr algn="l" eaLnBrk="1" hangingPunct="1"/>
            <a:r>
              <a:rPr lang="nl-NL" sz="2800" smtClean="0"/>
              <a:t>	</a:t>
            </a:r>
          </a:p>
          <a:p>
            <a:pPr algn="l" eaLnBrk="1" hangingPunct="1"/>
            <a:endParaRPr lang="nl-NL" sz="2800" smtClean="0"/>
          </a:p>
          <a:p>
            <a:pPr algn="l" eaLnBrk="1" hangingPunct="1"/>
            <a:endParaRPr lang="nl-NL" sz="2800" smtClean="0"/>
          </a:p>
          <a:p>
            <a:pPr eaLnBrk="1" hangingPunct="1"/>
            <a:endParaRPr lang="nl-NL" smtClean="0"/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4572000" y="4005263"/>
            <a:ext cx="24479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200"/>
              <a:t>achtervoegsel ol</a:t>
            </a: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2843213" y="4005263"/>
            <a:ext cx="1296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butaan</a:t>
            </a:r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4859338" y="4941888"/>
            <a:ext cx="3241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/>
              <a:t>amino als voorvoegsel</a:t>
            </a:r>
          </a:p>
        </p:txBody>
      </p:sp>
      <p:sp>
        <p:nvSpPr>
          <p:cNvPr id="4103" name="Tekstvak 7"/>
          <p:cNvSpPr txBox="1">
            <a:spLocks noChangeArrowheads="1"/>
          </p:cNvSpPr>
          <p:nvPr/>
        </p:nvSpPr>
        <p:spPr bwMode="auto">
          <a:xfrm>
            <a:off x="3708400" y="4437063"/>
            <a:ext cx="18716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200" dirty="0" err="1"/>
              <a:t>butanol</a:t>
            </a:r>
            <a:endParaRPr lang="nl-NL" sz="2200" dirty="0"/>
          </a:p>
        </p:txBody>
      </p:sp>
      <p:sp>
        <p:nvSpPr>
          <p:cNvPr id="9" name="Tekstvak 8"/>
          <p:cNvSpPr txBox="1">
            <a:spLocks noChangeArrowheads="1"/>
          </p:cNvSpPr>
          <p:nvPr/>
        </p:nvSpPr>
        <p:spPr bwMode="auto">
          <a:xfrm>
            <a:off x="3348038" y="4941888"/>
            <a:ext cx="10795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200"/>
              <a:t>NH</a:t>
            </a:r>
            <a:r>
              <a:rPr lang="nl-NL" sz="2200" baseline="-25000"/>
              <a:t>2</a:t>
            </a:r>
            <a:endParaRPr lang="nl-NL" sz="2200"/>
          </a:p>
        </p:txBody>
      </p:sp>
      <p:sp>
        <p:nvSpPr>
          <p:cNvPr id="10" name="Tekstvak 9"/>
          <p:cNvSpPr txBox="1">
            <a:spLocks noChangeArrowheads="1"/>
          </p:cNvSpPr>
          <p:nvPr/>
        </p:nvSpPr>
        <p:spPr bwMode="auto">
          <a:xfrm>
            <a:off x="3419475" y="5373688"/>
            <a:ext cx="24479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200"/>
              <a:t>Amino butanol</a:t>
            </a:r>
          </a:p>
        </p:txBody>
      </p:sp>
      <p:sp>
        <p:nvSpPr>
          <p:cNvPr id="11" name="Tekstvak 10"/>
          <p:cNvSpPr txBox="1">
            <a:spLocks noChangeArrowheads="1"/>
          </p:cNvSpPr>
          <p:nvPr/>
        </p:nvSpPr>
        <p:spPr bwMode="auto">
          <a:xfrm>
            <a:off x="1403350" y="3933825"/>
            <a:ext cx="12969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/>
              <a:t>Stam</a:t>
            </a:r>
          </a:p>
        </p:txBody>
      </p: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1403350" y="4724400"/>
            <a:ext cx="180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/>
              <a:t>Zijgroepen</a:t>
            </a:r>
          </a:p>
        </p:txBody>
      </p:sp>
      <p:sp>
        <p:nvSpPr>
          <p:cNvPr id="13" name="Tekstvak 12"/>
          <p:cNvSpPr txBox="1">
            <a:spLocks noChangeArrowheads="1"/>
          </p:cNvSpPr>
          <p:nvPr/>
        </p:nvSpPr>
        <p:spPr bwMode="auto">
          <a:xfrm>
            <a:off x="1403350" y="5805488"/>
            <a:ext cx="1944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/>
              <a:t>Positie</a:t>
            </a:r>
          </a:p>
        </p:txBody>
      </p:sp>
      <p:sp>
        <p:nvSpPr>
          <p:cNvPr id="14" name="Tekstvak 13"/>
          <p:cNvSpPr txBox="1">
            <a:spLocks noChangeArrowheads="1"/>
          </p:cNvSpPr>
          <p:nvPr/>
        </p:nvSpPr>
        <p:spPr bwMode="auto">
          <a:xfrm>
            <a:off x="3276600" y="6021388"/>
            <a:ext cx="3743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4- amino butaan-2-ol</a:t>
            </a:r>
          </a:p>
        </p:txBody>
      </p:sp>
      <p:pic>
        <p:nvPicPr>
          <p:cNvPr id="4110" name="Afbeelding 14" descr="4aminobutaan2ol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6925" y="2882900"/>
            <a:ext cx="24701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85"/>
    </mc:Choice>
    <mc:Fallback>
      <p:transition spd="slow" advTm="13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295400"/>
          </a:xfrm>
        </p:spPr>
        <p:txBody>
          <a:bodyPr/>
          <a:lstStyle/>
          <a:p>
            <a:pPr eaLnBrk="1" hangingPunct="1"/>
            <a:r>
              <a:rPr lang="nl-NL" smtClean="0"/>
              <a:t>Naamgeving koolwaterstoffen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752600"/>
            <a:ext cx="7200900" cy="4343400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defRPr/>
            </a:pPr>
            <a:r>
              <a:rPr lang="nl-NL" sz="2800" b="1" dirty="0" smtClean="0">
                <a:latin typeface="+mj-lt"/>
              </a:rPr>
              <a:t>	</a:t>
            </a:r>
            <a:endParaRPr lang="nl-NL" sz="2800" b="1" dirty="0" smtClean="0">
              <a:latin typeface="+mj-lt"/>
              <a:cs typeface="Arial"/>
            </a:endParaRPr>
          </a:p>
          <a:p>
            <a:pPr algn="l" eaLnBrk="1" hangingPunct="1">
              <a:defRPr/>
            </a:pPr>
            <a:endParaRPr lang="nl-NL" sz="2400" b="1" dirty="0" smtClean="0">
              <a:latin typeface="+mj-lt"/>
              <a:cs typeface="Arial"/>
            </a:endParaRPr>
          </a:p>
          <a:p>
            <a:pPr algn="l" eaLnBrk="1" hangingPunct="1">
              <a:defRPr/>
            </a:pPr>
            <a:endParaRPr lang="nl-NL" sz="2400" b="1" dirty="0" smtClean="0">
              <a:latin typeface="+mj-lt"/>
              <a:cs typeface="Arial"/>
            </a:endParaRPr>
          </a:p>
          <a:p>
            <a:pPr algn="l" eaLnBrk="1" hangingPunct="1">
              <a:defRPr/>
            </a:pPr>
            <a:r>
              <a:rPr lang="nl-NL" sz="2400" b="1" dirty="0" smtClean="0">
                <a:latin typeface="+mj-lt"/>
                <a:cs typeface="Arial"/>
              </a:rPr>
              <a:t>	       	</a:t>
            </a:r>
          </a:p>
          <a:p>
            <a:pPr algn="l" eaLnBrk="1" hangingPunct="1">
              <a:defRPr/>
            </a:pPr>
            <a:r>
              <a:rPr lang="nl-NL" sz="2400" b="1" dirty="0" smtClean="0">
                <a:latin typeface="+mj-lt"/>
                <a:cs typeface="Arial"/>
              </a:rPr>
              <a:t>					    </a:t>
            </a:r>
          </a:p>
          <a:p>
            <a:pPr algn="l" eaLnBrk="1" hangingPunct="1">
              <a:defRPr/>
            </a:pPr>
            <a:endParaRPr lang="nl-NL" sz="2400" b="1" dirty="0" smtClean="0">
              <a:latin typeface="+mj-lt"/>
              <a:cs typeface="Arial"/>
            </a:endParaRPr>
          </a:p>
          <a:p>
            <a:pPr algn="l" eaLnBrk="1" hangingPunct="1">
              <a:defRPr/>
            </a:pPr>
            <a:r>
              <a:rPr lang="nl-NL" sz="2400" b="1" dirty="0" smtClean="0">
                <a:latin typeface="+mj-lt"/>
                <a:cs typeface="Arial"/>
              </a:rPr>
              <a:t>	</a:t>
            </a:r>
            <a:r>
              <a:rPr lang="nl-NL" sz="2400" b="1" dirty="0" smtClean="0"/>
              <a:t>		 </a:t>
            </a:r>
            <a:r>
              <a:rPr lang="nl-NL" sz="2400" b="1" dirty="0" smtClean="0">
                <a:latin typeface="+mj-lt"/>
                <a:cs typeface="Arial"/>
              </a:rPr>
              <a:t>	</a:t>
            </a:r>
            <a:r>
              <a:rPr lang="nl-NL" sz="2400" b="1" dirty="0" smtClean="0">
                <a:cs typeface="Arial"/>
              </a:rPr>
              <a:t> </a:t>
            </a:r>
            <a:r>
              <a:rPr lang="nl-NL" sz="2400" b="1" dirty="0" smtClean="0">
                <a:latin typeface="+mj-lt"/>
                <a:cs typeface="Arial"/>
              </a:rPr>
              <a:t>	      		</a:t>
            </a:r>
            <a:r>
              <a:rPr lang="nl-NL" sz="2400" b="1" baseline="-25000" dirty="0" smtClean="0"/>
              <a:t>	       </a:t>
            </a:r>
            <a:r>
              <a:rPr lang="nl-NL" sz="2400" b="1" baseline="-25000" dirty="0" smtClean="0">
                <a:latin typeface="Arial"/>
                <a:cs typeface="Arial"/>
              </a:rPr>
              <a:t>	</a:t>
            </a:r>
            <a:endParaRPr lang="nl-NL" sz="2400" b="1" dirty="0" smtClean="0"/>
          </a:p>
          <a:p>
            <a:pPr algn="l" eaLnBrk="1" hangingPunct="1">
              <a:defRPr/>
            </a:pPr>
            <a:r>
              <a:rPr lang="nl-NL" sz="2400" b="1" dirty="0" smtClean="0">
                <a:latin typeface="+mj-lt"/>
                <a:cs typeface="Arial"/>
              </a:rPr>
              <a:t>		</a:t>
            </a:r>
          </a:p>
          <a:p>
            <a:pPr algn="l" eaLnBrk="1" hangingPunct="1">
              <a:defRPr/>
            </a:pPr>
            <a:endParaRPr lang="nl-NL" sz="2800" b="1" dirty="0" smtClean="0">
              <a:latin typeface="+mj-lt"/>
              <a:cs typeface="Arial"/>
            </a:endParaRPr>
          </a:p>
          <a:p>
            <a:pPr algn="l" eaLnBrk="1" hangingPunct="1">
              <a:defRPr/>
            </a:pPr>
            <a:r>
              <a:rPr lang="nl-NL" sz="2800" b="1" dirty="0" smtClean="0">
                <a:latin typeface="+mj-lt"/>
                <a:cs typeface="Arial"/>
              </a:rPr>
              <a:t>	</a:t>
            </a:r>
            <a:endParaRPr lang="nl-NL" sz="2800" dirty="0" smtClean="0">
              <a:latin typeface="+mj-lt"/>
            </a:endParaRPr>
          </a:p>
          <a:p>
            <a:pPr algn="l" eaLnBrk="1" hangingPunct="1">
              <a:defRPr/>
            </a:pPr>
            <a:endParaRPr lang="nl-NL" sz="2800" dirty="0" smtClean="0"/>
          </a:p>
          <a:p>
            <a:pPr algn="l" eaLnBrk="1" hangingPunct="1">
              <a:defRPr/>
            </a:pPr>
            <a:endParaRPr lang="nl-NL" sz="2800" dirty="0" smtClean="0"/>
          </a:p>
          <a:p>
            <a:pPr eaLnBrk="1" hangingPunct="1">
              <a:defRPr/>
            </a:pPr>
            <a:endParaRPr lang="nl-NL" dirty="0" smtClean="0"/>
          </a:p>
        </p:txBody>
      </p:sp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900113" y="1773238"/>
            <a:ext cx="2159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Samenvattend</a:t>
            </a: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2916238" y="2420938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zijgroep</a:t>
            </a: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4356100" y="2420938"/>
            <a:ext cx="201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achtervoegsel</a:t>
            </a:r>
          </a:p>
        </p:txBody>
      </p:sp>
      <p:sp>
        <p:nvSpPr>
          <p:cNvPr id="6151" name="Tekstvak 6"/>
          <p:cNvSpPr txBox="1">
            <a:spLocks noChangeArrowheads="1"/>
          </p:cNvSpPr>
          <p:nvPr/>
        </p:nvSpPr>
        <p:spPr bwMode="auto">
          <a:xfrm>
            <a:off x="6588125" y="2420938"/>
            <a:ext cx="201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voorvoegsel</a:t>
            </a:r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>
            <a:off x="971550" y="2997200"/>
            <a:ext cx="1728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Alcoholen</a:t>
            </a:r>
            <a:endParaRPr lang="nl-NL"/>
          </a:p>
        </p:txBody>
      </p:sp>
      <p:sp>
        <p:nvSpPr>
          <p:cNvPr id="9" name="Tekstvak 8"/>
          <p:cNvSpPr txBox="1">
            <a:spLocks noChangeArrowheads="1"/>
          </p:cNvSpPr>
          <p:nvPr/>
        </p:nvSpPr>
        <p:spPr bwMode="auto">
          <a:xfrm>
            <a:off x="3059113" y="2997200"/>
            <a:ext cx="1081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OH</a:t>
            </a:r>
            <a:endParaRPr lang="nl-NL"/>
          </a:p>
        </p:txBody>
      </p:sp>
      <p:sp>
        <p:nvSpPr>
          <p:cNvPr id="10" name="Tekstvak 9"/>
          <p:cNvSpPr txBox="1">
            <a:spLocks noChangeArrowheads="1"/>
          </p:cNvSpPr>
          <p:nvPr/>
        </p:nvSpPr>
        <p:spPr bwMode="auto">
          <a:xfrm>
            <a:off x="4859338" y="2997200"/>
            <a:ext cx="1368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 ol</a:t>
            </a:r>
            <a:endParaRPr lang="nl-NL"/>
          </a:p>
        </p:txBody>
      </p:sp>
      <p:sp>
        <p:nvSpPr>
          <p:cNvPr id="11" name="Tekstvak 10"/>
          <p:cNvSpPr txBox="1">
            <a:spLocks noChangeArrowheads="1"/>
          </p:cNvSpPr>
          <p:nvPr/>
        </p:nvSpPr>
        <p:spPr bwMode="auto">
          <a:xfrm>
            <a:off x="971550" y="3644900"/>
            <a:ext cx="165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Aminen</a:t>
            </a:r>
            <a:endParaRPr lang="nl-NL"/>
          </a:p>
        </p:txBody>
      </p: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3132138" y="3644900"/>
            <a:ext cx="180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/>
              <a:t>NH</a:t>
            </a:r>
            <a:r>
              <a:rPr lang="nl-NL" b="1" baseline="-25000"/>
              <a:t>2</a:t>
            </a:r>
            <a:endParaRPr lang="nl-NL"/>
          </a:p>
        </p:txBody>
      </p:sp>
      <p:sp>
        <p:nvSpPr>
          <p:cNvPr id="13" name="Tekstvak 12"/>
          <p:cNvSpPr txBox="1">
            <a:spLocks noChangeArrowheads="1"/>
          </p:cNvSpPr>
          <p:nvPr/>
        </p:nvSpPr>
        <p:spPr bwMode="auto">
          <a:xfrm>
            <a:off x="4643438" y="3644900"/>
            <a:ext cx="14414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/>
              <a:t> </a:t>
            </a:r>
            <a:r>
              <a:rPr lang="nl-NL" b="1">
                <a:cs typeface="Arial" charset="0"/>
              </a:rPr>
              <a:t>amine</a:t>
            </a:r>
            <a:endParaRPr lang="nl-NL"/>
          </a:p>
        </p:txBody>
      </p:sp>
      <p:sp>
        <p:nvSpPr>
          <p:cNvPr id="14" name="Tekstvak 13"/>
          <p:cNvSpPr txBox="1">
            <a:spLocks noChangeArrowheads="1"/>
          </p:cNvSpPr>
          <p:nvPr/>
        </p:nvSpPr>
        <p:spPr bwMode="auto">
          <a:xfrm>
            <a:off x="6948488" y="3644900"/>
            <a:ext cx="1152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>
                <a:cs typeface="Arial" charset="0"/>
              </a:rPr>
              <a:t> amino</a:t>
            </a:r>
            <a:endParaRPr lang="nl-NL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5"/>
    </mc:Choice>
    <mc:Fallback>
      <p:transition spd="slow" advTm="60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6151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7.2|3.3|9.8|20.7|24.5|9|37.8|7.9|24.5|9.7|9.2|4.3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20.1|15.1|15.9|20.6|20.3|26.1|23.2|13.9|3.4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6.4|12.3|5.5|5.3|37.5|3.6|11|41.9|1.1|1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|5.4|7.1|6.2|5.4|20.6|5.7|4.8|3.3|2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.7|11.6|5.2|5.8|5.3|8.7|7.3|2.4|4.1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5.4|5.6|5.1|7.4|1|8|7.2|8.3|4|3.1|2.6|4.3|4.8|5.8|2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2|2.4|2.1|2.8|2|2.6|2.4|4.6|12|2.9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177</Words>
  <Application>Microsoft Office PowerPoint</Application>
  <PresentationFormat>Diavoorstelling (4:3)</PresentationFormat>
  <Paragraphs>133</Paragraphs>
  <Slides>7</Slides>
  <Notes>0</Notes>
  <HiddenSlides>0</HiddenSlides>
  <MMClips>7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Office-thema</vt:lpstr>
      <vt:lpstr>Naamgeving koolwaterstoffen</vt:lpstr>
      <vt:lpstr>Naamgeving koolwaterstoffen</vt:lpstr>
      <vt:lpstr>Koolwaterstoffen</vt:lpstr>
      <vt:lpstr>Naamgeving koolwaterstoffen</vt:lpstr>
      <vt:lpstr>Naamgeving koolwaterstoffen</vt:lpstr>
      <vt:lpstr>Naamgeving koolwaterstoffen</vt:lpstr>
      <vt:lpstr>Naamgeving koolwaterstoffen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Koolwaterstoffen</dc:title>
  <dc:creator>Nelly Andela</dc:creator>
  <cp:lastModifiedBy>Gebruiker</cp:lastModifiedBy>
  <cp:revision>39</cp:revision>
  <dcterms:created xsi:type="dcterms:W3CDTF">2015-11-03T16:33:36Z</dcterms:created>
  <dcterms:modified xsi:type="dcterms:W3CDTF">2020-05-06T13:37:34Z</dcterms:modified>
</cp:coreProperties>
</file>