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5" r:id="rId6"/>
    <p:sldId id="261" r:id="rId7"/>
    <p:sldId id="263" r:id="rId8"/>
    <p:sldId id="264" r:id="rId9"/>
    <p:sldId id="260" r:id="rId10"/>
    <p:sldId id="262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C3692-3A8F-4113-863E-995768DEF3B4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16E6C-8BF3-48C0-9351-DAEEFCE0B7B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1844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Dit zijn onvertakte </a:t>
            </a:r>
            <a:r>
              <a:rPr lang="nl-NL" dirty="0" err="1" smtClean="0"/>
              <a:t>alkanen</a:t>
            </a:r>
            <a:r>
              <a:rPr lang="nl-NL" baseline="0" dirty="0" smtClean="0"/>
              <a:t> dus alle C op een rij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16E6C-8BF3-48C0-9351-DAEEFCE0B7B9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Deel atoommodellen</a:t>
            </a:r>
            <a:r>
              <a:rPr lang="nl-NL" baseline="0" smtClean="0"/>
              <a:t> uit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16E6C-8BF3-48C0-9351-DAEEFCE0B7B9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9496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3977-7C88-48BC-8B48-E4D2DD2FB439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Koolwaterstoffen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err="1" smtClean="0"/>
              <a:t>Alkanen</a:t>
            </a:r>
            <a:endParaRPr lang="nl-NL" dirty="0" smtClean="0"/>
          </a:p>
          <a:p>
            <a:pPr lvl="1"/>
            <a:r>
              <a:rPr lang="nl-NL" dirty="0" smtClean="0"/>
              <a:t>Algemene formule  </a:t>
            </a:r>
            <a:r>
              <a:rPr lang="nl-NL" dirty="0"/>
              <a:t>C</a:t>
            </a:r>
            <a:r>
              <a:rPr lang="nl-NL" baseline="-25000" dirty="0"/>
              <a:t>n</a:t>
            </a:r>
            <a:r>
              <a:rPr lang="nl-NL" dirty="0"/>
              <a:t>H</a:t>
            </a:r>
            <a:r>
              <a:rPr lang="nl-NL" baseline="-25000" dirty="0"/>
              <a:t>2n+2</a:t>
            </a:r>
            <a:endParaRPr lang="nl-NL" dirty="0"/>
          </a:p>
          <a:p>
            <a:pPr lvl="2"/>
            <a:r>
              <a:rPr lang="nl-NL" dirty="0" smtClean="0"/>
              <a:t>Methaan	 CH</a:t>
            </a:r>
            <a:r>
              <a:rPr lang="nl-NL" baseline="-25000" dirty="0" smtClean="0"/>
              <a:t>4</a:t>
            </a:r>
            <a:endParaRPr lang="nl-NL" dirty="0"/>
          </a:p>
          <a:p>
            <a:pPr lvl="2"/>
            <a:r>
              <a:rPr lang="nl-NL" dirty="0" err="1" smtClean="0"/>
              <a:t>Ethaan</a:t>
            </a:r>
            <a:r>
              <a:rPr lang="nl-NL" dirty="0" smtClean="0"/>
              <a:t>	 C</a:t>
            </a:r>
            <a:r>
              <a:rPr lang="nl-NL" baseline="-25000" dirty="0" smtClean="0"/>
              <a:t>2</a:t>
            </a:r>
            <a:r>
              <a:rPr lang="nl-NL" dirty="0" smtClean="0"/>
              <a:t>H</a:t>
            </a:r>
            <a:r>
              <a:rPr lang="nl-NL" baseline="-25000" dirty="0"/>
              <a:t>6</a:t>
            </a:r>
            <a:endParaRPr lang="nl-NL" dirty="0" smtClean="0"/>
          </a:p>
          <a:p>
            <a:pPr lvl="2"/>
            <a:r>
              <a:rPr lang="nl-NL" dirty="0" smtClean="0"/>
              <a:t>Propaan	 C</a:t>
            </a:r>
            <a:r>
              <a:rPr lang="nl-NL" baseline="-25000" dirty="0" smtClean="0"/>
              <a:t>3</a:t>
            </a:r>
            <a:r>
              <a:rPr lang="nl-NL" dirty="0" smtClean="0"/>
              <a:t>H</a:t>
            </a:r>
            <a:r>
              <a:rPr lang="nl-NL" baseline="-25000" dirty="0"/>
              <a:t>8</a:t>
            </a:r>
            <a:endParaRPr lang="nl-NL" dirty="0" smtClean="0"/>
          </a:p>
          <a:p>
            <a:pPr lvl="2"/>
            <a:r>
              <a:rPr lang="nl-NL" dirty="0" smtClean="0"/>
              <a:t>Butaan	 C</a:t>
            </a:r>
            <a:r>
              <a:rPr lang="nl-NL" baseline="-25000" dirty="0" smtClean="0"/>
              <a:t>4</a:t>
            </a:r>
            <a:r>
              <a:rPr lang="nl-NL" dirty="0" smtClean="0"/>
              <a:t>H</a:t>
            </a:r>
            <a:r>
              <a:rPr lang="nl-NL" baseline="-25000" dirty="0" smtClean="0"/>
              <a:t>10</a:t>
            </a:r>
            <a:endParaRPr lang="nl-NL" dirty="0" smtClean="0"/>
          </a:p>
          <a:p>
            <a:pPr lvl="2"/>
            <a:r>
              <a:rPr lang="nl-NL" dirty="0" smtClean="0"/>
              <a:t>Pentaan	 C</a:t>
            </a:r>
            <a:r>
              <a:rPr lang="nl-NL" baseline="-25000" dirty="0" smtClean="0"/>
              <a:t>5</a:t>
            </a:r>
            <a:r>
              <a:rPr lang="nl-NL" dirty="0" smtClean="0"/>
              <a:t>H</a:t>
            </a:r>
            <a:r>
              <a:rPr lang="nl-NL" baseline="-25000" dirty="0" smtClean="0"/>
              <a:t>12</a:t>
            </a:r>
            <a:endParaRPr lang="nl-NL" dirty="0" smtClean="0"/>
          </a:p>
          <a:p>
            <a:pPr lvl="2"/>
            <a:r>
              <a:rPr lang="nl-NL" dirty="0" err="1" smtClean="0"/>
              <a:t>Hexaan</a:t>
            </a:r>
            <a:r>
              <a:rPr lang="nl-NL" dirty="0" smtClean="0"/>
              <a:t>	 C</a:t>
            </a:r>
            <a:r>
              <a:rPr lang="nl-NL" baseline="-25000" dirty="0" smtClean="0"/>
              <a:t>6</a:t>
            </a:r>
            <a:r>
              <a:rPr lang="nl-NL" dirty="0" smtClean="0"/>
              <a:t>H</a:t>
            </a:r>
            <a:r>
              <a:rPr lang="nl-NL" baseline="-25000" dirty="0" smtClean="0"/>
              <a:t>14</a:t>
            </a:r>
            <a:endParaRPr lang="nl-NL" dirty="0" smtClean="0"/>
          </a:p>
          <a:p>
            <a:pPr lvl="2"/>
            <a:r>
              <a:rPr lang="nl-NL" dirty="0" err="1" smtClean="0"/>
              <a:t>Heptaan</a:t>
            </a:r>
            <a:r>
              <a:rPr lang="nl-NL" dirty="0" smtClean="0"/>
              <a:t>	 C</a:t>
            </a:r>
            <a:r>
              <a:rPr lang="nl-NL" baseline="-25000" dirty="0" smtClean="0"/>
              <a:t>7</a:t>
            </a:r>
            <a:r>
              <a:rPr lang="nl-NL" dirty="0" smtClean="0"/>
              <a:t>H</a:t>
            </a:r>
            <a:r>
              <a:rPr lang="nl-NL" baseline="-25000" dirty="0" smtClean="0"/>
              <a:t>16</a:t>
            </a:r>
            <a:endParaRPr lang="nl-NL" dirty="0" smtClean="0"/>
          </a:p>
          <a:p>
            <a:pPr lvl="2"/>
            <a:r>
              <a:rPr lang="nl-NL" dirty="0" smtClean="0"/>
              <a:t>Octaan	 C</a:t>
            </a:r>
            <a:r>
              <a:rPr lang="nl-NL" baseline="-25000" dirty="0" smtClean="0"/>
              <a:t>8</a:t>
            </a:r>
            <a:r>
              <a:rPr lang="nl-NL" dirty="0" smtClean="0"/>
              <a:t>H</a:t>
            </a:r>
            <a:r>
              <a:rPr lang="nl-NL" baseline="-25000" dirty="0" smtClean="0"/>
              <a:t>18</a:t>
            </a:r>
            <a:endParaRPr lang="nl-NL" dirty="0" smtClean="0"/>
          </a:p>
          <a:p>
            <a:pPr lvl="2"/>
            <a:r>
              <a:rPr lang="nl-NL" dirty="0" err="1" smtClean="0"/>
              <a:t>Nonaan</a:t>
            </a:r>
            <a:r>
              <a:rPr lang="nl-NL" dirty="0" smtClean="0"/>
              <a:t>	 C</a:t>
            </a:r>
            <a:r>
              <a:rPr lang="nl-NL" baseline="-25000" dirty="0"/>
              <a:t>9</a:t>
            </a:r>
            <a:r>
              <a:rPr lang="nl-NL" dirty="0" smtClean="0"/>
              <a:t>H</a:t>
            </a:r>
            <a:r>
              <a:rPr lang="nl-NL" baseline="-25000" dirty="0" smtClean="0"/>
              <a:t>20</a:t>
            </a:r>
            <a:endParaRPr lang="nl-NL" dirty="0" smtClean="0"/>
          </a:p>
          <a:p>
            <a:pPr lvl="2"/>
            <a:r>
              <a:rPr lang="nl-NL" dirty="0" smtClean="0"/>
              <a:t>Decaan	 C</a:t>
            </a:r>
            <a:r>
              <a:rPr lang="nl-NL" baseline="-25000" dirty="0" smtClean="0"/>
              <a:t>10</a:t>
            </a:r>
            <a:r>
              <a:rPr lang="nl-NL" dirty="0" smtClean="0"/>
              <a:t>H</a:t>
            </a:r>
            <a:r>
              <a:rPr lang="nl-NL" baseline="-25000" dirty="0" smtClean="0"/>
              <a:t>22</a:t>
            </a:r>
          </a:p>
          <a:p>
            <a:pPr lvl="2">
              <a:buNone/>
            </a:pPr>
            <a:endParaRPr lang="nl-NL" dirty="0"/>
          </a:p>
          <a:p>
            <a:pPr lvl="2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err="1" smtClean="0"/>
              <a:t>vb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>
          <a:xfrm>
            <a:off x="539552" y="2852936"/>
            <a:ext cx="3816424" cy="3373835"/>
          </a:xfrm>
        </p:spPr>
        <p:txBody>
          <a:bodyPr>
            <a:normAutofit fontScale="62500" lnSpcReduction="20000"/>
          </a:bodyPr>
          <a:lstStyle/>
          <a:p>
            <a:r>
              <a:rPr lang="nl-NL" dirty="0" smtClean="0"/>
              <a:t>Zoek het langste rijtje C atomen. Dit is de stam</a:t>
            </a:r>
          </a:p>
          <a:p>
            <a:r>
              <a:rPr lang="nl-NL" dirty="0" smtClean="0"/>
              <a:t>Kijk welke zijgroepen er zijn. De namen komen in </a:t>
            </a:r>
            <a:r>
              <a:rPr lang="nl-NL" dirty="0" err="1" smtClean="0"/>
              <a:t>alfabtische</a:t>
            </a:r>
            <a:r>
              <a:rPr lang="nl-NL" dirty="0" smtClean="0"/>
              <a:t> volgorde voor de stam en het aantal komt er met een telwoord voor.</a:t>
            </a:r>
          </a:p>
          <a:p>
            <a:r>
              <a:rPr lang="nl-NL" dirty="0" smtClean="0"/>
              <a:t>Nummer de hoofdketen zodat de nummering van alle zijgroepen zo laag mogelijk is.</a:t>
            </a:r>
          </a:p>
          <a:p>
            <a:r>
              <a:rPr lang="nl-NL" dirty="0" smtClean="0"/>
              <a:t>Plaats de nummering voor de zijgroepen. Denk er hierbij om dat bv voor een </a:t>
            </a:r>
            <a:r>
              <a:rPr lang="nl-NL" dirty="0" err="1" smtClean="0"/>
              <a:t>di</a:t>
            </a:r>
            <a:r>
              <a:rPr lang="nl-NL" dirty="0" smtClean="0"/>
              <a:t> 2 nummer moeten staan </a:t>
            </a:r>
          </a:p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499992" y="2924944"/>
            <a:ext cx="4186808" cy="3201219"/>
          </a:xfrm>
        </p:spPr>
        <p:txBody>
          <a:bodyPr>
            <a:noAutofit/>
          </a:bodyPr>
          <a:lstStyle/>
          <a:p>
            <a:r>
              <a:rPr lang="nl-NL" sz="1800" dirty="0"/>
              <a:t>5</a:t>
            </a:r>
            <a:r>
              <a:rPr lang="nl-NL" sz="1800" dirty="0" smtClean="0"/>
              <a:t> C atomen dus stam 	pentaan</a:t>
            </a:r>
            <a:endParaRPr lang="nl-NL" sz="1800" dirty="0"/>
          </a:p>
          <a:p>
            <a:endParaRPr lang="nl-NL" sz="800" dirty="0"/>
          </a:p>
          <a:p>
            <a:r>
              <a:rPr lang="nl-NL" sz="1800" dirty="0"/>
              <a:t>2</a:t>
            </a:r>
            <a:r>
              <a:rPr lang="nl-NL" sz="1800" dirty="0" smtClean="0"/>
              <a:t> chlooratomen,  een methyl groep en een ethylgroep</a:t>
            </a:r>
          </a:p>
          <a:p>
            <a:pPr marL="342900" lvl="1" indent="-342900">
              <a:buNone/>
            </a:pPr>
            <a:r>
              <a:rPr lang="nl-NL" sz="1800" dirty="0" smtClean="0"/>
              <a:t>		Dus </a:t>
            </a:r>
          </a:p>
          <a:p>
            <a:pPr marL="342900" lvl="1" indent="-342900">
              <a:buNone/>
            </a:pPr>
            <a:r>
              <a:rPr lang="nl-NL" sz="1800" dirty="0" smtClean="0"/>
              <a:t>		      </a:t>
            </a:r>
            <a:r>
              <a:rPr lang="nl-NL" sz="1800" dirty="0" err="1" smtClean="0"/>
              <a:t>dichloor</a:t>
            </a:r>
            <a:r>
              <a:rPr lang="nl-NL" sz="1800" dirty="0" smtClean="0"/>
              <a:t> ethyl methylpentaan</a:t>
            </a:r>
          </a:p>
          <a:p>
            <a:endParaRPr lang="nl-NL" sz="8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1800" dirty="0" smtClean="0"/>
              <a:t>Nummer hier dus van recht naar links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nl-NL" sz="18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1800" dirty="0" smtClean="0"/>
              <a:t>Naam : </a:t>
            </a:r>
          </a:p>
          <a:p>
            <a:pPr marL="342900" lvl="1" indent="-342900">
              <a:buNone/>
            </a:pPr>
            <a:r>
              <a:rPr lang="nl-NL" sz="1800" dirty="0"/>
              <a:t>	</a:t>
            </a:r>
            <a:r>
              <a:rPr lang="nl-NL" sz="1800" dirty="0" smtClean="0"/>
              <a:t>1,5- dichloor-2-methyl-3-ethylpentaan</a:t>
            </a:r>
          </a:p>
          <a:p>
            <a:endParaRPr lang="nl-NL" sz="1800" dirty="0" smtClean="0"/>
          </a:p>
          <a:p>
            <a:pPr marL="342900" lvl="1" indent="-342900">
              <a:buNone/>
            </a:pPr>
            <a:r>
              <a:rPr lang="nl-NL" sz="1800" dirty="0" smtClean="0"/>
              <a:t>		</a:t>
            </a:r>
            <a:endParaRPr lang="nl-NL" sz="1800" dirty="0"/>
          </a:p>
          <a:p>
            <a:endParaRPr lang="nl-NL" sz="1800" dirty="0" smtClean="0"/>
          </a:p>
          <a:p>
            <a:pPr lvl="1"/>
            <a:endParaRPr lang="nl-NL" sz="1800" dirty="0"/>
          </a:p>
          <a:p>
            <a:pPr lvl="1"/>
            <a:endParaRPr lang="nl-NL" sz="1800" dirty="0"/>
          </a:p>
        </p:txBody>
      </p:sp>
      <p:sp>
        <p:nvSpPr>
          <p:cNvPr id="9" name="Tekstvak 8"/>
          <p:cNvSpPr txBox="1"/>
          <p:nvPr/>
        </p:nvSpPr>
        <p:spPr>
          <a:xfrm>
            <a:off x="4572000" y="1268760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 smtClean="0"/>
              <a:t>1</a:t>
            </a:r>
            <a:endParaRPr lang="nl-NL" sz="800" dirty="0"/>
          </a:p>
        </p:txBody>
      </p:sp>
      <p:sp>
        <p:nvSpPr>
          <p:cNvPr id="10" name="Tekstvak 9"/>
          <p:cNvSpPr txBox="1"/>
          <p:nvPr/>
        </p:nvSpPr>
        <p:spPr>
          <a:xfrm>
            <a:off x="4139952" y="1268760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2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779912" y="1268760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3419872" y="1268760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987824" y="1268760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5</a:t>
            </a:r>
          </a:p>
        </p:txBody>
      </p:sp>
      <p:pic>
        <p:nvPicPr>
          <p:cNvPr id="14" name="Afbeelding 13" descr="1,5dichloor2methyl3 ethylpenta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16632"/>
            <a:ext cx="2517440" cy="2621063"/>
          </a:xfrm>
          <a:prstGeom prst="rect">
            <a:avLst/>
          </a:prstGeom>
        </p:spPr>
      </p:pic>
      <p:pic>
        <p:nvPicPr>
          <p:cNvPr id="15" name="Afbeelding 14" descr="Afbeelding11,5 dichloor2 methyl3 ethylpentaan roo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6000" y="115200"/>
            <a:ext cx="2517440" cy="26210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Isomeren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Stoffen met dezelfde </a:t>
            </a:r>
            <a:r>
              <a:rPr lang="nl-NL" dirty="0" err="1" smtClean="0"/>
              <a:t>molecuulformule</a:t>
            </a:r>
            <a:r>
              <a:rPr lang="nl-NL" dirty="0" smtClean="0"/>
              <a:t> maar met een andere structuurformule</a:t>
            </a:r>
          </a:p>
          <a:p>
            <a:pPr lvl="1"/>
            <a:r>
              <a:rPr lang="nl-NL" dirty="0" smtClean="0"/>
              <a:t>Bv 	C</a:t>
            </a:r>
            <a:r>
              <a:rPr lang="nl-NL" baseline="-25000" dirty="0" smtClean="0"/>
              <a:t>4</a:t>
            </a:r>
            <a:r>
              <a:rPr lang="nl-NL" dirty="0" smtClean="0"/>
              <a:t>H</a:t>
            </a:r>
            <a:r>
              <a:rPr lang="nl-NL" baseline="-25000" dirty="0" smtClean="0"/>
              <a:t>10	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	2 verschillende structuur formules</a:t>
            </a:r>
          </a:p>
          <a:p>
            <a:pPr lvl="1">
              <a:buNone/>
            </a:pPr>
            <a:r>
              <a:rPr lang="nl-NL" dirty="0" smtClean="0"/>
              <a:t>		</a:t>
            </a:r>
            <a:endParaRPr lang="nl-NL" baseline="-25000" dirty="0" smtClean="0"/>
          </a:p>
          <a:p>
            <a:pPr lvl="2"/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1763688" y="5157192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onvertakt</a:t>
            </a:r>
            <a:endParaRPr lang="nl-NL" sz="1400" dirty="0"/>
          </a:p>
        </p:txBody>
      </p:sp>
      <p:sp>
        <p:nvSpPr>
          <p:cNvPr id="7" name="Tekstvak 6"/>
          <p:cNvSpPr txBox="1"/>
          <p:nvPr/>
        </p:nvSpPr>
        <p:spPr>
          <a:xfrm>
            <a:off x="5148064" y="5229200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vertakt</a:t>
            </a:r>
            <a:endParaRPr lang="nl-NL" sz="1400" dirty="0"/>
          </a:p>
        </p:txBody>
      </p:sp>
      <p:pic>
        <p:nvPicPr>
          <p:cNvPr id="10" name="Afbeelding 9" descr="buta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3861048"/>
            <a:ext cx="2090755" cy="969184"/>
          </a:xfrm>
          <a:prstGeom prst="rect">
            <a:avLst/>
          </a:prstGeom>
        </p:spPr>
      </p:pic>
      <p:pic>
        <p:nvPicPr>
          <p:cNvPr id="11" name="Afbeelding 10" descr="methylpropa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3645024"/>
            <a:ext cx="1712835" cy="1578734"/>
          </a:xfrm>
          <a:prstGeom prst="rect">
            <a:avLst/>
          </a:prstGeom>
        </p:spPr>
      </p:pic>
      <p:pic>
        <p:nvPicPr>
          <p:cNvPr id="12" name="Afbeelding 11" descr="butaan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6021288"/>
            <a:ext cx="2474772" cy="316966"/>
          </a:xfrm>
          <a:prstGeom prst="rect">
            <a:avLst/>
          </a:prstGeom>
        </p:spPr>
      </p:pic>
      <p:pic>
        <p:nvPicPr>
          <p:cNvPr id="13" name="Afbeelding 12" descr="methylpropaan 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5661248"/>
            <a:ext cx="1999323" cy="731460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1043608" y="5517232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Structuurformule mag ook als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isomeren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/>
              <a:t>Noteer alle isomeren van C</a:t>
            </a:r>
            <a:r>
              <a:rPr lang="nl-NL" sz="2400" baseline="-25000" dirty="0" smtClean="0"/>
              <a:t>5</a:t>
            </a:r>
            <a:r>
              <a:rPr lang="nl-NL" sz="2400" dirty="0" smtClean="0"/>
              <a:t>H</a:t>
            </a:r>
            <a:r>
              <a:rPr lang="nl-NL" sz="2400" baseline="-25000" dirty="0" smtClean="0"/>
              <a:t>12</a:t>
            </a:r>
            <a:endParaRPr lang="nl-NL" sz="2400" dirty="0" smtClean="0"/>
          </a:p>
          <a:p>
            <a:pPr lvl="1"/>
            <a:r>
              <a:rPr lang="nl-NL" sz="2000" dirty="0" smtClean="0"/>
              <a:t>Eerst onvertakte koolstofketen</a:t>
            </a:r>
          </a:p>
          <a:p>
            <a:pPr lvl="2"/>
            <a:endParaRPr lang="nl-NL" sz="2800" dirty="0" smtClean="0"/>
          </a:p>
          <a:p>
            <a:pPr lvl="1"/>
            <a:r>
              <a:rPr lang="nl-NL" sz="2000" dirty="0" smtClean="0"/>
              <a:t>Maak keten een kleiner en maak van 5</a:t>
            </a:r>
            <a:r>
              <a:rPr lang="nl-NL" sz="2000" baseline="30000" dirty="0" smtClean="0"/>
              <a:t>e</a:t>
            </a:r>
            <a:r>
              <a:rPr lang="nl-NL" sz="2000" dirty="0" smtClean="0"/>
              <a:t> C atoom een zijketen. </a:t>
            </a:r>
          </a:p>
          <a:p>
            <a:pPr lvl="8"/>
            <a:endParaRPr lang="nl-NL" dirty="0" smtClean="0"/>
          </a:p>
          <a:p>
            <a:pPr lvl="8"/>
            <a:r>
              <a:rPr lang="nl-NL" dirty="0" smtClean="0"/>
              <a:t>Kan dit op meer posities?</a:t>
            </a:r>
          </a:p>
          <a:p>
            <a:pPr lvl="2">
              <a:buNone/>
            </a:pPr>
            <a:endParaRPr lang="nl-NL" sz="2000" dirty="0" smtClean="0"/>
          </a:p>
          <a:p>
            <a:pPr lvl="1"/>
            <a:r>
              <a:rPr lang="nl-NL" sz="2000" dirty="0" smtClean="0"/>
              <a:t>Maak keten nog een kleiner en maak 2 zijgroepen</a:t>
            </a:r>
          </a:p>
          <a:p>
            <a:pPr lvl="1"/>
            <a:endParaRPr lang="nl-NL" sz="2000" dirty="0"/>
          </a:p>
          <a:p>
            <a:pPr lvl="1"/>
            <a:endParaRPr lang="nl-NL" sz="2000" dirty="0" smtClean="0"/>
          </a:p>
          <a:p>
            <a:pPr lvl="1"/>
            <a:endParaRPr lang="nl-NL" sz="2000" dirty="0"/>
          </a:p>
          <a:p>
            <a:pPr lvl="1"/>
            <a:r>
              <a:rPr lang="nl-NL" sz="2000" dirty="0" smtClean="0"/>
              <a:t>Maak structuurformules af door H atomen toe te voegen zodat elke C 4 bindingen heeft</a:t>
            </a:r>
          </a:p>
          <a:p>
            <a:pPr lvl="1"/>
            <a:endParaRPr lang="nl-NL" sz="2000" dirty="0"/>
          </a:p>
          <a:p>
            <a:pPr lvl="1"/>
            <a:endParaRPr lang="nl-NL" sz="2000" dirty="0" smtClean="0"/>
          </a:p>
          <a:p>
            <a:pPr lvl="1"/>
            <a:endParaRPr lang="nl-NL" sz="2000" dirty="0"/>
          </a:p>
          <a:p>
            <a:pPr lvl="1"/>
            <a:endParaRPr lang="nl-NL" sz="2000" dirty="0" smtClean="0"/>
          </a:p>
          <a:p>
            <a:pPr lvl="1"/>
            <a:endParaRPr lang="nl-NL" sz="2000" dirty="0" smtClean="0"/>
          </a:p>
          <a:p>
            <a:pPr lvl="2">
              <a:buNone/>
            </a:pPr>
            <a:endParaRPr lang="nl-NL" sz="2000" dirty="0"/>
          </a:p>
        </p:txBody>
      </p:sp>
      <p:pic>
        <p:nvPicPr>
          <p:cNvPr id="7" name="Afbeelding 6" descr="keten 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547918" cy="298679"/>
          </a:xfrm>
          <a:prstGeom prst="rect">
            <a:avLst/>
          </a:prstGeom>
        </p:spPr>
      </p:pic>
      <p:pic>
        <p:nvPicPr>
          <p:cNvPr id="8" name="Afbeelding 7" descr="keten 4 + zij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3284984"/>
            <a:ext cx="1670166" cy="731460"/>
          </a:xfrm>
          <a:prstGeom prst="rect">
            <a:avLst/>
          </a:prstGeom>
        </p:spPr>
      </p:pic>
      <p:pic>
        <p:nvPicPr>
          <p:cNvPr id="9" name="Afbeelding 8" descr="keten 3 en 2 zij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509120"/>
            <a:ext cx="1017948" cy="10362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Isomeren C</a:t>
            </a:r>
            <a:r>
              <a:rPr lang="nl-NL" baseline="-25000" dirty="0" smtClean="0"/>
              <a:t>5</a:t>
            </a:r>
            <a:r>
              <a:rPr lang="nl-NL" dirty="0" smtClean="0"/>
              <a:t>H</a:t>
            </a:r>
            <a:r>
              <a:rPr lang="nl-NL" baseline="-25000" dirty="0" smtClean="0"/>
              <a:t>12</a:t>
            </a:r>
            <a:endParaRPr lang="nl-NL" dirty="0"/>
          </a:p>
        </p:txBody>
      </p:sp>
      <p:pic>
        <p:nvPicPr>
          <p:cNvPr id="5" name="Afbeelding 4" descr="isomeren penta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348880"/>
            <a:ext cx="5333559" cy="3248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Geef de iso</a:t>
            </a:r>
            <a:r>
              <a:rPr lang="nl-NL" dirty="0"/>
              <a:t>m</a:t>
            </a:r>
            <a:r>
              <a:rPr lang="nl-NL" dirty="0" smtClean="0"/>
              <a:t>eren van C</a:t>
            </a:r>
            <a:r>
              <a:rPr lang="nl-NL" baseline="-25000" dirty="0" smtClean="0"/>
              <a:t>6</a:t>
            </a:r>
            <a:r>
              <a:rPr lang="nl-NL" dirty="0" smtClean="0"/>
              <a:t>H</a:t>
            </a:r>
            <a:r>
              <a:rPr lang="nl-NL" baseline="-25000" dirty="0" smtClean="0"/>
              <a:t>14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34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Naamgeving koolwaterstoffen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Stam = hoofdketen</a:t>
            </a:r>
          </a:p>
          <a:p>
            <a:pPr lvl="1"/>
            <a:r>
              <a:rPr lang="nl-NL" dirty="0" smtClean="0"/>
              <a:t>Langste rijtje C atomen</a:t>
            </a:r>
          </a:p>
          <a:p>
            <a:pPr lvl="2"/>
            <a:r>
              <a:rPr lang="nl-NL" dirty="0" smtClean="0"/>
              <a:t>1	methaan</a:t>
            </a:r>
          </a:p>
          <a:p>
            <a:pPr lvl="2"/>
            <a:r>
              <a:rPr lang="nl-NL" dirty="0" smtClean="0"/>
              <a:t>2	</a:t>
            </a:r>
            <a:r>
              <a:rPr lang="nl-NL" dirty="0" err="1" smtClean="0"/>
              <a:t>ethaan</a:t>
            </a:r>
            <a:endParaRPr lang="nl-NL" dirty="0" smtClean="0"/>
          </a:p>
          <a:p>
            <a:pPr lvl="2"/>
            <a:r>
              <a:rPr lang="nl-NL" dirty="0" smtClean="0"/>
              <a:t>3 	propaan</a:t>
            </a:r>
          </a:p>
          <a:p>
            <a:pPr lvl="2"/>
            <a:r>
              <a:rPr lang="nl-NL" dirty="0" err="1" smtClean="0"/>
              <a:t>enz</a:t>
            </a:r>
            <a:endParaRPr lang="nl-NL" dirty="0" smtClean="0"/>
          </a:p>
          <a:p>
            <a:r>
              <a:rPr lang="nl-NL" dirty="0" smtClean="0"/>
              <a:t>Zijgroepen</a:t>
            </a:r>
          </a:p>
          <a:p>
            <a:pPr lvl="8">
              <a:buNone/>
            </a:pPr>
            <a:r>
              <a:rPr lang="nl-NL" sz="2400" dirty="0" smtClean="0"/>
              <a:t>		methyl</a:t>
            </a:r>
          </a:p>
          <a:p>
            <a:pPr lvl="8">
              <a:buNone/>
            </a:pPr>
            <a:endParaRPr lang="nl-NL" sz="1800" dirty="0" smtClean="0"/>
          </a:p>
          <a:p>
            <a:pPr lvl="8">
              <a:buNone/>
            </a:pPr>
            <a:r>
              <a:rPr lang="nl-NL" sz="2400" dirty="0" smtClean="0"/>
              <a:t>		ethyl</a:t>
            </a:r>
          </a:p>
          <a:p>
            <a:pPr lvl="8">
              <a:buNone/>
            </a:pPr>
            <a:endParaRPr lang="nl-NL" sz="1800" dirty="0" smtClean="0"/>
          </a:p>
          <a:p>
            <a:pPr lvl="8">
              <a:buNone/>
            </a:pPr>
            <a:r>
              <a:rPr lang="nl-NL" sz="2400" dirty="0" smtClean="0"/>
              <a:t>		</a:t>
            </a:r>
            <a:r>
              <a:rPr lang="nl-NL" sz="2400" dirty="0" err="1" smtClean="0"/>
              <a:t>propyl</a:t>
            </a:r>
            <a:endParaRPr lang="nl-NL" sz="2400" dirty="0" smtClean="0"/>
          </a:p>
          <a:p>
            <a:pPr lvl="8">
              <a:buNone/>
            </a:pPr>
            <a:endParaRPr lang="nl-NL" sz="2400" dirty="0" smtClean="0"/>
          </a:p>
          <a:p>
            <a:r>
              <a:rPr lang="nl-NL" dirty="0" smtClean="0"/>
              <a:t>Positie met cijfer	</a:t>
            </a:r>
            <a:endParaRPr lang="nl-NL" dirty="0"/>
          </a:p>
        </p:txBody>
      </p:sp>
      <p:pic>
        <p:nvPicPr>
          <p:cNvPr id="7" name="Afbeelding 6" descr="methy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4077072"/>
            <a:ext cx="1152049" cy="371825"/>
          </a:xfrm>
          <a:prstGeom prst="rect">
            <a:avLst/>
          </a:prstGeom>
        </p:spPr>
      </p:pic>
      <p:pic>
        <p:nvPicPr>
          <p:cNvPr id="8" name="Afbeelding 7" descr="ethy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4509120"/>
            <a:ext cx="1883508" cy="377921"/>
          </a:xfrm>
          <a:prstGeom prst="rect">
            <a:avLst/>
          </a:prstGeom>
        </p:spPr>
      </p:pic>
      <p:pic>
        <p:nvPicPr>
          <p:cNvPr id="9" name="Afbeelding 8" descr="propy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5085184"/>
            <a:ext cx="2529631" cy="3596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nl-NL" dirty="0" smtClean="0"/>
              <a:t>Isomeren C</a:t>
            </a:r>
            <a:r>
              <a:rPr lang="nl-NL" baseline="-25000" dirty="0" smtClean="0"/>
              <a:t>5</a:t>
            </a:r>
            <a:r>
              <a:rPr lang="nl-NL" dirty="0" smtClean="0"/>
              <a:t>H</a:t>
            </a:r>
            <a:r>
              <a:rPr lang="nl-NL" baseline="-25000" dirty="0" smtClean="0"/>
              <a:t>12</a:t>
            </a:r>
          </a:p>
          <a:p>
            <a:endParaRPr lang="nl-NL" dirty="0"/>
          </a:p>
        </p:txBody>
      </p:sp>
      <p:pic>
        <p:nvPicPr>
          <p:cNvPr id="5" name="Afbeelding 4" descr="isomeren penta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996952"/>
            <a:ext cx="5333559" cy="32489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475656" y="1988840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Stam  :  Pentaan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4932040" y="155679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Stam</a:t>
            </a:r>
            <a:r>
              <a:rPr lang="nl-NL" dirty="0" smtClean="0"/>
              <a:t>  </a:t>
            </a:r>
            <a:r>
              <a:rPr lang="nl-NL" sz="2400" dirty="0" smtClean="0"/>
              <a:t>:  butaan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4283968" y="501317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Stam  :  propaan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5004048" y="1988840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zijgroep  :  methyl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5004048" y="2492896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naam  :  methyl butaan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4283968" y="551723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zijgroep  :  2 x methyl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4283968" y="6021288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naam  :  dimethyl propaan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Naamgeving koolwaterstoffen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smtClean="0"/>
              <a:t>Stam = hoofdketen</a:t>
            </a:r>
          </a:p>
          <a:p>
            <a:r>
              <a:rPr lang="nl-NL" dirty="0" smtClean="0"/>
              <a:t>Zijgroepen</a:t>
            </a:r>
          </a:p>
          <a:p>
            <a:pPr lvl="8">
              <a:buNone/>
            </a:pPr>
            <a:r>
              <a:rPr lang="nl-NL" sz="2400" dirty="0" smtClean="0"/>
              <a:t>		methyl</a:t>
            </a:r>
          </a:p>
          <a:p>
            <a:pPr lvl="8">
              <a:buNone/>
            </a:pPr>
            <a:endParaRPr lang="nl-NL" sz="1800" dirty="0" smtClean="0"/>
          </a:p>
          <a:p>
            <a:pPr lvl="8">
              <a:buNone/>
            </a:pPr>
            <a:r>
              <a:rPr lang="nl-NL" sz="2400" dirty="0" smtClean="0"/>
              <a:t>		ethyl</a:t>
            </a:r>
          </a:p>
          <a:p>
            <a:pPr lvl="8">
              <a:buNone/>
            </a:pPr>
            <a:endParaRPr lang="nl-NL" sz="1800" dirty="0" smtClean="0"/>
          </a:p>
          <a:p>
            <a:pPr lvl="8">
              <a:buNone/>
            </a:pPr>
            <a:r>
              <a:rPr lang="nl-NL" sz="2400" dirty="0" smtClean="0"/>
              <a:t>		</a:t>
            </a:r>
            <a:r>
              <a:rPr lang="nl-NL" sz="2400" dirty="0" err="1" smtClean="0"/>
              <a:t>propyl</a:t>
            </a:r>
            <a:endParaRPr lang="nl-NL" sz="2400" dirty="0" smtClean="0"/>
          </a:p>
          <a:p>
            <a:pPr lvl="8">
              <a:buNone/>
            </a:pPr>
            <a:endParaRPr lang="nl-NL" sz="2400" dirty="0" smtClean="0"/>
          </a:p>
          <a:p>
            <a:r>
              <a:rPr lang="nl-NL" dirty="0" smtClean="0"/>
              <a:t>Halogeen als zijgroep</a:t>
            </a:r>
          </a:p>
          <a:p>
            <a:pPr lvl="1">
              <a:buNone/>
            </a:pPr>
            <a:r>
              <a:rPr lang="nl-NL" dirty="0" smtClean="0"/>
              <a:t>	naam halogeen voor stam	</a:t>
            </a:r>
            <a:endParaRPr lang="nl-NL" sz="2400" dirty="0" smtClean="0"/>
          </a:p>
          <a:p>
            <a:pPr lvl="8">
              <a:buNone/>
            </a:pPr>
            <a:endParaRPr lang="nl-NL" dirty="0" smtClean="0"/>
          </a:p>
          <a:p>
            <a:r>
              <a:rPr lang="nl-NL" dirty="0" smtClean="0"/>
              <a:t>Meerdere dezelfde zijgroepen</a:t>
            </a:r>
          </a:p>
          <a:p>
            <a:pPr lvl="1"/>
            <a:r>
              <a:rPr lang="nl-NL" dirty="0" smtClean="0"/>
              <a:t>Aantal  voor de naam van de zijgroep</a:t>
            </a:r>
          </a:p>
          <a:p>
            <a:pPr lvl="2">
              <a:buNone/>
            </a:pPr>
            <a:r>
              <a:rPr lang="nl-NL" dirty="0" smtClean="0"/>
              <a:t>	2	</a:t>
            </a:r>
            <a:r>
              <a:rPr lang="nl-NL" dirty="0" err="1" smtClean="0"/>
              <a:t>di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	3	tri</a:t>
            </a:r>
          </a:p>
          <a:p>
            <a:pPr lvl="2">
              <a:buNone/>
            </a:pPr>
            <a:r>
              <a:rPr lang="nl-NL" dirty="0" smtClean="0"/>
              <a:t>	4	tetra	</a:t>
            </a:r>
            <a:endParaRPr lang="nl-NL" dirty="0"/>
          </a:p>
        </p:txBody>
      </p:sp>
      <p:pic>
        <p:nvPicPr>
          <p:cNvPr id="7" name="Afbeelding 6" descr="methy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276872"/>
            <a:ext cx="1152049" cy="371825"/>
          </a:xfrm>
          <a:prstGeom prst="rect">
            <a:avLst/>
          </a:prstGeom>
        </p:spPr>
      </p:pic>
      <p:pic>
        <p:nvPicPr>
          <p:cNvPr id="8" name="Afbeelding 7" descr="ethy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708920"/>
            <a:ext cx="1883508" cy="377921"/>
          </a:xfrm>
          <a:prstGeom prst="rect">
            <a:avLst/>
          </a:prstGeom>
        </p:spPr>
      </p:pic>
      <p:pic>
        <p:nvPicPr>
          <p:cNvPr id="9" name="Afbeelding 8" descr="propy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3140968"/>
            <a:ext cx="2529631" cy="3596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 descr="2.2 dibroom4methylhexaan basi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980728"/>
            <a:ext cx="2480867" cy="192008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Naamgeving koolwaterstoffen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>
          <a:xfrm>
            <a:off x="539552" y="2852936"/>
            <a:ext cx="3816424" cy="3373835"/>
          </a:xfrm>
        </p:spPr>
        <p:txBody>
          <a:bodyPr>
            <a:normAutofit fontScale="62500" lnSpcReduction="20000"/>
          </a:bodyPr>
          <a:lstStyle/>
          <a:p>
            <a:r>
              <a:rPr lang="nl-NL" dirty="0" smtClean="0"/>
              <a:t>Zoek het langste rijtje C atomen. Dit is de stam</a:t>
            </a:r>
          </a:p>
          <a:p>
            <a:r>
              <a:rPr lang="nl-NL" dirty="0" smtClean="0"/>
              <a:t>Kijk welke zijgroepen er zijn. De namen komen in alfabetische volgorde voor de stam en het aantal komt er met een telwoord voor.</a:t>
            </a:r>
          </a:p>
          <a:p>
            <a:r>
              <a:rPr lang="nl-NL" dirty="0" smtClean="0"/>
              <a:t>Nummer de hoofdketen zodat de nummering van alle zijgroepen zo laag mogelijk is.</a:t>
            </a:r>
          </a:p>
          <a:p>
            <a:r>
              <a:rPr lang="nl-NL" dirty="0" smtClean="0"/>
              <a:t>Plaats de nummering voor de zijgroepen. Denk er hierbij om dat bv voor een </a:t>
            </a:r>
            <a:r>
              <a:rPr lang="nl-NL" dirty="0" err="1" smtClean="0"/>
              <a:t>di</a:t>
            </a:r>
            <a:r>
              <a:rPr lang="nl-NL" dirty="0" smtClean="0"/>
              <a:t> </a:t>
            </a:r>
            <a:r>
              <a:rPr lang="nl-NL" smtClean="0"/>
              <a:t>2 nummers </a:t>
            </a:r>
            <a:r>
              <a:rPr lang="nl-NL" dirty="0" smtClean="0"/>
              <a:t>moeten staan </a:t>
            </a:r>
          </a:p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499992" y="2924944"/>
            <a:ext cx="4186808" cy="3201219"/>
          </a:xfrm>
        </p:spPr>
        <p:txBody>
          <a:bodyPr>
            <a:noAutofit/>
          </a:bodyPr>
          <a:lstStyle/>
          <a:p>
            <a:r>
              <a:rPr lang="nl-NL" sz="1800" dirty="0" smtClean="0"/>
              <a:t>6 C atomen dus stam 	</a:t>
            </a:r>
            <a:r>
              <a:rPr lang="nl-NL" sz="1800" dirty="0" err="1" smtClean="0"/>
              <a:t>hexaan</a:t>
            </a:r>
            <a:endParaRPr lang="nl-NL" sz="1800" dirty="0"/>
          </a:p>
          <a:p>
            <a:endParaRPr lang="nl-NL" sz="800" dirty="0"/>
          </a:p>
          <a:p>
            <a:r>
              <a:rPr lang="nl-NL" sz="1800" dirty="0" smtClean="0"/>
              <a:t>2 broom atomen en een methyl groep</a:t>
            </a:r>
          </a:p>
          <a:p>
            <a:pPr marL="342900" lvl="1" indent="-342900">
              <a:buNone/>
            </a:pPr>
            <a:r>
              <a:rPr lang="nl-NL" sz="1800" dirty="0" smtClean="0"/>
              <a:t>		Dus </a:t>
            </a:r>
          </a:p>
          <a:p>
            <a:pPr marL="342900" lvl="1" indent="-342900">
              <a:buNone/>
            </a:pPr>
            <a:r>
              <a:rPr lang="nl-NL" sz="1800" dirty="0" smtClean="0"/>
              <a:t>		       </a:t>
            </a:r>
            <a:r>
              <a:rPr lang="nl-NL" sz="1800" dirty="0" err="1" smtClean="0"/>
              <a:t>dibroom</a:t>
            </a:r>
            <a:r>
              <a:rPr lang="nl-NL" sz="1800" dirty="0" smtClean="0"/>
              <a:t> </a:t>
            </a:r>
            <a:r>
              <a:rPr lang="nl-NL" sz="1800" dirty="0" err="1" smtClean="0"/>
              <a:t>methylhexaan</a:t>
            </a:r>
            <a:endParaRPr lang="nl-NL" sz="1800" dirty="0" smtClean="0"/>
          </a:p>
          <a:p>
            <a:endParaRPr lang="nl-NL" sz="8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1800" dirty="0" smtClean="0"/>
              <a:t>Nummer hier dus van links naar rechts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nl-NL" sz="18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1800" dirty="0" smtClean="0"/>
              <a:t>Naam  2,2- </a:t>
            </a:r>
            <a:r>
              <a:rPr lang="nl-NL" sz="1800" dirty="0" err="1" smtClean="0"/>
              <a:t>dibroom</a:t>
            </a:r>
            <a:r>
              <a:rPr lang="nl-NL" sz="1800" dirty="0" smtClean="0"/>
              <a:t>- 4- </a:t>
            </a:r>
            <a:r>
              <a:rPr lang="nl-NL" sz="1800" dirty="0" err="1" smtClean="0"/>
              <a:t>methylhexaan</a:t>
            </a:r>
            <a:endParaRPr lang="nl-NL" sz="1800" dirty="0" smtClean="0"/>
          </a:p>
          <a:p>
            <a:endParaRPr lang="nl-NL" sz="1800" dirty="0" smtClean="0"/>
          </a:p>
          <a:p>
            <a:pPr marL="342900" lvl="1" indent="-342900">
              <a:buNone/>
            </a:pPr>
            <a:r>
              <a:rPr lang="nl-NL" sz="1800" dirty="0" smtClean="0"/>
              <a:t>		</a:t>
            </a:r>
            <a:endParaRPr lang="nl-NL" sz="1800" dirty="0"/>
          </a:p>
          <a:p>
            <a:endParaRPr lang="nl-NL" sz="1800" dirty="0" smtClean="0"/>
          </a:p>
          <a:p>
            <a:pPr lvl="1"/>
            <a:endParaRPr lang="nl-NL" sz="1800" dirty="0"/>
          </a:p>
          <a:p>
            <a:pPr lvl="1"/>
            <a:endParaRPr lang="nl-NL" sz="1800" dirty="0"/>
          </a:p>
        </p:txBody>
      </p:sp>
      <p:sp>
        <p:nvSpPr>
          <p:cNvPr id="9" name="Tekstvak 8"/>
          <p:cNvSpPr txBox="1"/>
          <p:nvPr/>
        </p:nvSpPr>
        <p:spPr>
          <a:xfrm>
            <a:off x="2987824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 smtClean="0"/>
              <a:t>1</a:t>
            </a:r>
            <a:endParaRPr lang="nl-NL" sz="800" dirty="0"/>
          </a:p>
        </p:txBody>
      </p:sp>
      <p:sp>
        <p:nvSpPr>
          <p:cNvPr id="10" name="Tekstvak 9"/>
          <p:cNvSpPr txBox="1"/>
          <p:nvPr/>
        </p:nvSpPr>
        <p:spPr>
          <a:xfrm>
            <a:off x="3419872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2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779912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139952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139952" y="2060848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5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139952" y="2420888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6</a:t>
            </a:r>
          </a:p>
        </p:txBody>
      </p:sp>
      <p:pic>
        <p:nvPicPr>
          <p:cNvPr id="16" name="Afbeelding 15" descr="2,2 dibroom 4 methylhexa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00000" y="979200"/>
            <a:ext cx="2480867" cy="1920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304</Words>
  <Application>Microsoft Office PowerPoint</Application>
  <PresentationFormat>Diavoorstelling (4:3)</PresentationFormat>
  <Paragraphs>130</Paragraphs>
  <Slides>10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Office-thema</vt:lpstr>
      <vt:lpstr>Koolwaterstoffen</vt:lpstr>
      <vt:lpstr>Isomeren</vt:lpstr>
      <vt:lpstr>isomeren</vt:lpstr>
      <vt:lpstr>PowerPoint-presentatie</vt:lpstr>
      <vt:lpstr>Geef de isomeren van C6H14</vt:lpstr>
      <vt:lpstr>Naamgeving koolwaterstoffen</vt:lpstr>
      <vt:lpstr>PowerPoint-presentatie</vt:lpstr>
      <vt:lpstr>Naamgeving koolwaterstoffen</vt:lpstr>
      <vt:lpstr>Naamgeving koolwaterstoffen</vt:lpstr>
      <vt:lpstr>vb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Koolwaterstoffen</dc:title>
  <dc:creator>Nelly Andela</dc:creator>
  <cp:lastModifiedBy>gebruiker</cp:lastModifiedBy>
  <cp:revision>33</cp:revision>
  <dcterms:created xsi:type="dcterms:W3CDTF">2015-11-03T16:33:36Z</dcterms:created>
  <dcterms:modified xsi:type="dcterms:W3CDTF">2021-11-04T10:33:05Z</dcterms:modified>
</cp:coreProperties>
</file>