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8" r:id="rId2"/>
    <p:sldId id="257" r:id="rId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E9C97-0464-4F9B-B97D-E56110C91CE4}" type="datetimeFigureOut">
              <a:rPr lang="nl-NL" smtClean="0"/>
              <a:t>12-5-2020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7ECDC-46DC-4D2C-BB59-65C55F5512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411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mtClean="0"/>
              <a:t>Huiswerk opgaven 17,18,21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2CD5-9268-431E-A6CA-362DC394BC4A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6548-48A4-4BB7-80F5-6BBDCBAFE2F0}" type="datetimeFigureOut">
              <a:rPr lang="nl-NL" smtClean="0"/>
              <a:t>12-5-2020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D86-2043-4D70-8E17-D8E02B736E0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6548-48A4-4BB7-80F5-6BBDCBAFE2F0}" type="datetimeFigureOut">
              <a:rPr lang="nl-NL" smtClean="0"/>
              <a:t>12-5-2020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D86-2043-4D70-8E17-D8E02B736E0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6548-48A4-4BB7-80F5-6BBDCBAFE2F0}" type="datetimeFigureOut">
              <a:rPr lang="nl-NL" smtClean="0"/>
              <a:t>12-5-2020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D86-2043-4D70-8E17-D8E02B736E0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6548-48A4-4BB7-80F5-6BBDCBAFE2F0}" type="datetimeFigureOut">
              <a:rPr lang="nl-NL" smtClean="0"/>
              <a:t>12-5-2020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D86-2043-4D70-8E17-D8E02B736E0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6548-48A4-4BB7-80F5-6BBDCBAFE2F0}" type="datetimeFigureOut">
              <a:rPr lang="nl-NL" smtClean="0"/>
              <a:t>12-5-2020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D86-2043-4D70-8E17-D8E02B736E0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6548-48A4-4BB7-80F5-6BBDCBAFE2F0}" type="datetimeFigureOut">
              <a:rPr lang="nl-NL" smtClean="0"/>
              <a:t>12-5-2020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D86-2043-4D70-8E17-D8E02B736E0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6548-48A4-4BB7-80F5-6BBDCBAFE2F0}" type="datetimeFigureOut">
              <a:rPr lang="nl-NL" smtClean="0"/>
              <a:t>12-5-2020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D86-2043-4D70-8E17-D8E02B736E0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6548-48A4-4BB7-80F5-6BBDCBAFE2F0}" type="datetimeFigureOut">
              <a:rPr lang="nl-NL" smtClean="0"/>
              <a:t>12-5-2020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D86-2043-4D70-8E17-D8E02B736E0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6548-48A4-4BB7-80F5-6BBDCBAFE2F0}" type="datetimeFigureOut">
              <a:rPr lang="nl-NL" smtClean="0"/>
              <a:t>12-5-2020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D86-2043-4D70-8E17-D8E02B736E0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6548-48A4-4BB7-80F5-6BBDCBAFE2F0}" type="datetimeFigureOut">
              <a:rPr lang="nl-NL" smtClean="0"/>
              <a:t>12-5-2020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D86-2043-4D70-8E17-D8E02B736E0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6548-48A4-4BB7-80F5-6BBDCBAFE2F0}" type="datetimeFigureOut">
              <a:rPr lang="nl-NL" smtClean="0"/>
              <a:t>12-5-2020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D86-2043-4D70-8E17-D8E02B736E0A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26548-48A4-4BB7-80F5-6BBDCBAFE2F0}" type="datetimeFigureOut">
              <a:rPr lang="nl-NL" smtClean="0"/>
              <a:t>12-5-2020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3AD86-2043-4D70-8E17-D8E02B736E0A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Samenvatting rekenen aan reacties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980729"/>
            <a:ext cx="4040188" cy="576064"/>
          </a:xfrm>
        </p:spPr>
        <p:txBody>
          <a:bodyPr>
            <a:normAutofit/>
          </a:bodyPr>
          <a:lstStyle/>
          <a:p>
            <a:r>
              <a:rPr lang="nl-NL" dirty="0" smtClean="0"/>
              <a:t>Zo doe je dat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484784"/>
            <a:ext cx="4040188" cy="4641379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/>
              <a:t>Stap 1</a:t>
            </a:r>
          </a:p>
          <a:p>
            <a:pPr lvl="1"/>
            <a:r>
              <a:rPr lang="nl-NL" dirty="0" smtClean="0"/>
              <a:t>Maak een </a:t>
            </a:r>
            <a:r>
              <a:rPr lang="nl-NL" dirty="0"/>
              <a:t>k</a:t>
            </a:r>
            <a:r>
              <a:rPr lang="nl-NL" dirty="0" smtClean="0"/>
              <a:t>loppende reactievergelijking</a:t>
            </a:r>
          </a:p>
          <a:p>
            <a:r>
              <a:rPr lang="nl-NL" dirty="0" smtClean="0"/>
              <a:t>Stap 2</a:t>
            </a:r>
          </a:p>
          <a:p>
            <a:pPr lvl="1"/>
            <a:r>
              <a:rPr lang="nl-NL" dirty="0"/>
              <a:t>Bereken aantal mol van gegeven </a:t>
            </a:r>
            <a:r>
              <a:rPr lang="nl-NL" dirty="0" smtClean="0"/>
              <a:t>stof</a:t>
            </a:r>
          </a:p>
          <a:p>
            <a:r>
              <a:rPr lang="nl-NL" dirty="0" smtClean="0"/>
              <a:t>Stap 3</a:t>
            </a:r>
          </a:p>
          <a:p>
            <a:pPr lvl="1"/>
            <a:r>
              <a:rPr lang="nl-NL" dirty="0"/>
              <a:t>Bepaal aantal mol gevraagde stof met behulp van de verhouding gegeven stof  gevraagde stof </a:t>
            </a:r>
            <a:r>
              <a:rPr lang="nl-NL" dirty="0" smtClean="0"/>
              <a:t>in de reactievergelijking</a:t>
            </a:r>
          </a:p>
          <a:p>
            <a:pPr lvl="1"/>
            <a:endParaRPr lang="nl-NL" dirty="0" smtClean="0"/>
          </a:p>
          <a:p>
            <a:r>
              <a:rPr lang="nl-NL" dirty="0" smtClean="0"/>
              <a:t>Stap 4</a:t>
            </a:r>
          </a:p>
          <a:p>
            <a:pPr lvl="1"/>
            <a:r>
              <a:rPr lang="nl-NL" dirty="0" smtClean="0"/>
              <a:t>Reken aantal mol gevraagde stof om in gevraagde eenheid</a:t>
            </a:r>
          </a:p>
          <a:p>
            <a:pPr lvl="1">
              <a:buNone/>
            </a:pP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572000" y="980728"/>
            <a:ext cx="4041775" cy="432048"/>
          </a:xfrm>
        </p:spPr>
        <p:txBody>
          <a:bodyPr>
            <a:normAutofit lnSpcReduction="10000"/>
          </a:bodyPr>
          <a:lstStyle/>
          <a:p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1412776"/>
            <a:ext cx="4041775" cy="471338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nl-NL" sz="2300" dirty="0" smtClean="0"/>
              <a:t>Stap 1</a:t>
            </a:r>
          </a:p>
          <a:p>
            <a:pPr>
              <a:buNone/>
            </a:pPr>
            <a:r>
              <a:rPr lang="nl-NL" sz="2300" dirty="0"/>
              <a:t>	</a:t>
            </a:r>
            <a:r>
              <a:rPr lang="nl-NL" sz="2300" dirty="0" smtClean="0"/>
              <a:t>eerst schema dan kloppend maken</a:t>
            </a:r>
          </a:p>
          <a:p>
            <a:pPr>
              <a:buNone/>
            </a:pPr>
            <a:endParaRPr lang="nl-NL" sz="2300" dirty="0" smtClean="0"/>
          </a:p>
          <a:p>
            <a:pPr>
              <a:buNone/>
            </a:pPr>
            <a:r>
              <a:rPr lang="nl-NL" sz="2300" dirty="0" smtClean="0"/>
              <a:t>Stap 2</a:t>
            </a:r>
          </a:p>
          <a:p>
            <a:pPr>
              <a:buNone/>
            </a:pPr>
            <a:r>
              <a:rPr lang="nl-NL" sz="2300" dirty="0"/>
              <a:t>	</a:t>
            </a:r>
            <a:r>
              <a:rPr lang="nl-NL" sz="2300" dirty="0" smtClean="0"/>
              <a:t>Verhoudingstabel gegeven stof</a:t>
            </a:r>
          </a:p>
          <a:p>
            <a:pPr>
              <a:buNone/>
            </a:pPr>
            <a:endParaRPr lang="nl-NL" sz="2300" dirty="0" smtClean="0"/>
          </a:p>
          <a:p>
            <a:pPr>
              <a:buNone/>
            </a:pPr>
            <a:endParaRPr lang="nl-NL" sz="2300" dirty="0" smtClean="0"/>
          </a:p>
          <a:p>
            <a:pPr>
              <a:buNone/>
            </a:pPr>
            <a:r>
              <a:rPr lang="nl-NL" sz="2300" dirty="0" smtClean="0"/>
              <a:t>Stap 3</a:t>
            </a:r>
          </a:p>
          <a:p>
            <a:pPr>
              <a:buNone/>
            </a:pPr>
            <a:r>
              <a:rPr lang="nl-NL" sz="2300" dirty="0"/>
              <a:t>	</a:t>
            </a:r>
            <a:r>
              <a:rPr lang="nl-NL" sz="2300" dirty="0" smtClean="0"/>
              <a:t>verhoudingstabel mol gegeven stof, mol gevraagde stof</a:t>
            </a:r>
          </a:p>
          <a:p>
            <a:pPr>
              <a:buNone/>
            </a:pPr>
            <a:endParaRPr lang="nl-NL" sz="2300" dirty="0" smtClean="0"/>
          </a:p>
          <a:p>
            <a:pPr>
              <a:buNone/>
            </a:pPr>
            <a:endParaRPr lang="nl-NL" sz="2300" dirty="0"/>
          </a:p>
          <a:p>
            <a:pPr>
              <a:buNone/>
            </a:pPr>
            <a:endParaRPr lang="nl-NL" sz="2300" dirty="0" smtClean="0"/>
          </a:p>
          <a:p>
            <a:pPr>
              <a:buNone/>
            </a:pPr>
            <a:r>
              <a:rPr lang="nl-NL" sz="2300" dirty="0" smtClean="0"/>
              <a:t>Stap 4</a:t>
            </a:r>
          </a:p>
          <a:p>
            <a:pPr>
              <a:buNone/>
            </a:pPr>
            <a:r>
              <a:rPr lang="nl-NL" sz="2300" dirty="0" smtClean="0"/>
              <a:t>Verhoudingstabel gevraagde stof</a:t>
            </a:r>
          </a:p>
          <a:p>
            <a:pPr>
              <a:buNone/>
            </a:pPr>
            <a:r>
              <a:rPr lang="nl-NL" dirty="0"/>
              <a:t>	</a:t>
            </a:r>
          </a:p>
        </p:txBody>
      </p:sp>
      <p:graphicFrame>
        <p:nvGraphicFramePr>
          <p:cNvPr id="10" name="Tabel 9"/>
          <p:cNvGraphicFramePr>
            <a:graphicFrameLocks noGrp="1"/>
          </p:cNvGraphicFramePr>
          <p:nvPr/>
        </p:nvGraphicFramePr>
        <p:xfrm>
          <a:off x="5652120" y="2852936"/>
          <a:ext cx="2232248" cy="630936"/>
        </p:xfrm>
        <a:graphic>
          <a:graphicData uri="http://schemas.openxmlformats.org/drawingml/2006/table">
            <a:tbl>
              <a:tblPr/>
              <a:tblGrid>
                <a:gridCol w="764540"/>
                <a:gridCol w="1467708"/>
              </a:tblGrid>
              <a:tr h="183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latin typeface="Times New Roman"/>
                          <a:ea typeface="Times New Roman"/>
                        </a:rPr>
                        <a:t>mol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Times New Roman"/>
                          <a:ea typeface="Times New Roman"/>
                        </a:rPr>
                        <a:t>?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el 10"/>
          <p:cNvGraphicFramePr>
            <a:graphicFrameLocks noGrp="1"/>
          </p:cNvGraphicFramePr>
          <p:nvPr/>
        </p:nvGraphicFramePr>
        <p:xfrm>
          <a:off x="5508104" y="4293096"/>
          <a:ext cx="2232248" cy="630936"/>
        </p:xfrm>
        <a:graphic>
          <a:graphicData uri="http://schemas.openxmlformats.org/drawingml/2006/table">
            <a:tbl>
              <a:tblPr/>
              <a:tblGrid>
                <a:gridCol w="1224136"/>
                <a:gridCol w="1008112"/>
              </a:tblGrid>
              <a:tr h="183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latin typeface="Times New Roman"/>
                          <a:ea typeface="Times New Roman"/>
                        </a:rPr>
                        <a:t>mol </a:t>
                      </a:r>
                      <a:r>
                        <a:rPr lang="nl-NL" sz="1200" dirty="0" err="1" smtClean="0">
                          <a:latin typeface="Times New Roman"/>
                          <a:ea typeface="Times New Roman"/>
                        </a:rPr>
                        <a:t>geg</a:t>
                      </a:r>
                      <a:endParaRPr lang="nl-NL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latin typeface="Times New Roman"/>
                          <a:ea typeface="Times New Roman"/>
                        </a:rPr>
                        <a:t>mol</a:t>
                      </a:r>
                      <a:r>
                        <a:rPr lang="nl-NL" sz="1200" baseline="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nl-NL" sz="1200" baseline="0" dirty="0" err="1" smtClean="0">
                          <a:latin typeface="Times New Roman"/>
                          <a:ea typeface="Times New Roman"/>
                        </a:rPr>
                        <a:t>gevr</a:t>
                      </a:r>
                      <a:endParaRPr lang="nl-NL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latin typeface="Times New Roman"/>
                          <a:ea typeface="Times New Roman"/>
                        </a:rPr>
                        <a:t>uit reactie </a:t>
                      </a:r>
                      <a:r>
                        <a:rPr lang="nl-NL" sz="1200" dirty="0" err="1" smtClean="0">
                          <a:latin typeface="Times New Roman"/>
                          <a:ea typeface="Times New Roman"/>
                        </a:rPr>
                        <a:t>vgl</a:t>
                      </a:r>
                      <a:endParaRPr lang="nl-NL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latin typeface="Times New Roman"/>
                          <a:ea typeface="Times New Roman"/>
                        </a:rPr>
                        <a:t>uit </a:t>
                      </a:r>
                      <a:r>
                        <a:rPr lang="nl-NL" sz="1200" dirty="0" err="1" smtClean="0">
                          <a:latin typeface="Times New Roman"/>
                          <a:ea typeface="Times New Roman"/>
                        </a:rPr>
                        <a:t>reactievgl</a:t>
                      </a:r>
                      <a:endParaRPr lang="nl-NL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baseline="0" dirty="0" smtClean="0">
                          <a:latin typeface="Times New Roman"/>
                          <a:ea typeface="Times New Roman"/>
                        </a:rPr>
                        <a:t>Antwoord stap 2</a:t>
                      </a:r>
                      <a:endParaRPr lang="nl-NL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latin typeface="Times New Roman"/>
                          <a:ea typeface="Times New Roman"/>
                        </a:rPr>
                        <a:t>?</a:t>
                      </a:r>
                      <a:endParaRPr lang="nl-NL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el 11"/>
          <p:cNvGraphicFramePr>
            <a:graphicFrameLocks noGrp="1"/>
          </p:cNvGraphicFramePr>
          <p:nvPr/>
        </p:nvGraphicFramePr>
        <p:xfrm>
          <a:off x="5508104" y="5589240"/>
          <a:ext cx="2592288" cy="630936"/>
        </p:xfrm>
        <a:graphic>
          <a:graphicData uri="http://schemas.openxmlformats.org/drawingml/2006/table">
            <a:tbl>
              <a:tblPr/>
              <a:tblGrid>
                <a:gridCol w="1224136"/>
                <a:gridCol w="1368152"/>
              </a:tblGrid>
              <a:tr h="183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latin typeface="Times New Roman"/>
                          <a:ea typeface="Times New Roman"/>
                        </a:rPr>
                        <a:t>mol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latin typeface="Times New Roman"/>
                          <a:ea typeface="Times New Roman"/>
                        </a:rPr>
                        <a:t>Antwoord</a:t>
                      </a:r>
                      <a:r>
                        <a:rPr lang="nl-NL" sz="1200" baseline="0" dirty="0" smtClean="0">
                          <a:latin typeface="Times New Roman"/>
                          <a:ea typeface="Times New Roman"/>
                        </a:rPr>
                        <a:t> stap 3</a:t>
                      </a:r>
                      <a:endParaRPr lang="nl-NL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latin typeface="Times New Roman"/>
                          <a:ea typeface="Times New Roman"/>
                        </a:rPr>
                        <a:t>?</a:t>
                      </a:r>
                      <a:endParaRPr lang="nl-NL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" name="Audiobestand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433"/>
    </mc:Choice>
    <mc:Fallback>
      <p:transition spd="slow" advTm="387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molberekeningen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124744"/>
            <a:ext cx="8352928" cy="5733256"/>
          </a:xfrm>
        </p:spPr>
        <p:txBody>
          <a:bodyPr>
            <a:normAutofit/>
          </a:bodyPr>
          <a:lstStyle/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Omrekeningsfactor	     symbool	eenheid</a:t>
            </a:r>
          </a:p>
          <a:p>
            <a:pPr lvl="1"/>
            <a:r>
              <a:rPr lang="nl-NL" dirty="0" smtClean="0">
                <a:latin typeface="Tw Cen MT" pitchFamily="34" charset="0"/>
              </a:rPr>
              <a:t>dichtheid</a:t>
            </a:r>
            <a:r>
              <a:rPr lang="nl-NL" dirty="0" smtClean="0"/>
              <a:t>     		 	ρ	          kg m</a:t>
            </a:r>
            <a:r>
              <a:rPr lang="nl-NL" baseline="30000" dirty="0" smtClean="0"/>
              <a:t>-3</a:t>
            </a:r>
            <a:r>
              <a:rPr lang="nl-NL" dirty="0" smtClean="0"/>
              <a:t>  (g L</a:t>
            </a:r>
            <a:r>
              <a:rPr lang="nl-NL" baseline="30000" dirty="0" smtClean="0"/>
              <a:t>-1</a:t>
            </a:r>
            <a:r>
              <a:rPr lang="nl-NL" dirty="0" smtClean="0"/>
              <a:t>)</a:t>
            </a:r>
          </a:p>
          <a:p>
            <a:pPr lvl="1"/>
            <a:r>
              <a:rPr lang="nl-NL" dirty="0" smtClean="0"/>
              <a:t>Molaire massa		M		 g mol</a:t>
            </a:r>
            <a:r>
              <a:rPr lang="nl-NL" baseline="30000" dirty="0" smtClean="0"/>
              <a:t>-1</a:t>
            </a:r>
            <a:endParaRPr lang="nl-NL" dirty="0" smtClean="0"/>
          </a:p>
          <a:p>
            <a:pPr lvl="1"/>
            <a:r>
              <a:rPr lang="nl-NL" dirty="0" smtClean="0"/>
              <a:t>Molair volume	           V</a:t>
            </a:r>
            <a:r>
              <a:rPr lang="nl-NL" baseline="-25000" dirty="0" smtClean="0"/>
              <a:t>m </a:t>
            </a:r>
            <a:r>
              <a:rPr lang="nl-NL" dirty="0" smtClean="0"/>
              <a:t>  		 L mol</a:t>
            </a:r>
            <a:r>
              <a:rPr lang="nl-NL" baseline="30000" dirty="0" smtClean="0"/>
              <a:t>-1</a:t>
            </a:r>
            <a:endParaRPr lang="nl-NL" dirty="0" smtClean="0"/>
          </a:p>
          <a:p>
            <a:pPr lvl="1"/>
            <a:r>
              <a:rPr lang="nl-NL" dirty="0" smtClean="0"/>
              <a:t>Molariteit   		 	[  ]	</a:t>
            </a:r>
            <a:r>
              <a:rPr lang="nl-NL" dirty="0"/>
              <a:t> </a:t>
            </a:r>
            <a:r>
              <a:rPr lang="nl-NL" dirty="0" smtClean="0"/>
              <a:t>          M (=mol L</a:t>
            </a:r>
            <a:r>
              <a:rPr lang="nl-NL" baseline="30000" dirty="0" smtClean="0"/>
              <a:t>-1</a:t>
            </a:r>
            <a:r>
              <a:rPr lang="nl-NL" dirty="0" smtClean="0"/>
              <a:t>)</a:t>
            </a:r>
          </a:p>
          <a:p>
            <a:pPr lvl="1"/>
            <a:endParaRPr lang="nl-NL" baseline="-25000" dirty="0" smtClean="0"/>
          </a:p>
          <a:p>
            <a:pPr lvl="1">
              <a:buNone/>
            </a:pPr>
            <a:endParaRPr lang="nl-NL" baseline="-25000" dirty="0"/>
          </a:p>
          <a:p>
            <a:pPr lvl="1"/>
            <a:endParaRPr lang="nl-NL" baseline="-25000" dirty="0" smtClean="0"/>
          </a:p>
          <a:p>
            <a:pPr lvl="1"/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4860032" y="2636912"/>
            <a:ext cx="1368152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Chemische hoeveelheid</a:t>
            </a:r>
          </a:p>
          <a:p>
            <a:pPr algn="ctr"/>
            <a:r>
              <a:rPr lang="nl-NL" dirty="0" smtClean="0"/>
              <a:t>(mol)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2555776" y="2636912"/>
            <a:ext cx="1008112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dirty="0" smtClean="0"/>
          </a:p>
          <a:p>
            <a:pPr algn="ctr"/>
            <a:r>
              <a:rPr lang="nl-NL" dirty="0" smtClean="0"/>
              <a:t>Massa</a:t>
            </a:r>
          </a:p>
          <a:p>
            <a:endParaRPr lang="nl-NL" dirty="0"/>
          </a:p>
        </p:txBody>
      </p:sp>
      <p:cxnSp>
        <p:nvCxnSpPr>
          <p:cNvPr id="7" name="Rechte verbindingslijn 6"/>
          <p:cNvCxnSpPr>
            <a:stCxn id="4" idx="1"/>
            <a:endCxn id="5" idx="3"/>
          </p:cNvCxnSpPr>
          <p:nvPr/>
        </p:nvCxnSpPr>
        <p:spPr>
          <a:xfrm flipH="1">
            <a:off x="3563888" y="3098577"/>
            <a:ext cx="1296144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>
            <a:stCxn id="5" idx="1"/>
            <a:endCxn id="18" idx="3"/>
          </p:cNvCxnSpPr>
          <p:nvPr/>
        </p:nvCxnSpPr>
        <p:spPr>
          <a:xfrm flipH="1">
            <a:off x="1547664" y="3098577"/>
            <a:ext cx="1008112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kstvak 17"/>
          <p:cNvSpPr txBox="1"/>
          <p:nvPr/>
        </p:nvSpPr>
        <p:spPr>
          <a:xfrm>
            <a:off x="539552" y="2636912"/>
            <a:ext cx="1008112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dirty="0" smtClean="0"/>
          </a:p>
          <a:p>
            <a:pPr algn="ctr"/>
            <a:r>
              <a:rPr lang="nl-NL" dirty="0" smtClean="0"/>
              <a:t>Volume</a:t>
            </a:r>
          </a:p>
          <a:p>
            <a:pPr algn="ctr"/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7452320" y="2636912"/>
            <a:ext cx="1368152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dirty="0" smtClean="0"/>
          </a:p>
          <a:p>
            <a:pPr algn="ctr"/>
            <a:r>
              <a:rPr lang="nl-NL" dirty="0" smtClean="0"/>
              <a:t>Volume gas</a:t>
            </a:r>
          </a:p>
          <a:p>
            <a:pPr algn="ctr"/>
            <a:endParaRPr lang="nl-NL" dirty="0"/>
          </a:p>
        </p:txBody>
      </p:sp>
      <p:cxnSp>
        <p:nvCxnSpPr>
          <p:cNvPr id="28" name="Rechte verbindingslijn 27"/>
          <p:cNvCxnSpPr>
            <a:stCxn id="4" idx="3"/>
            <a:endCxn id="22" idx="1"/>
          </p:cNvCxnSpPr>
          <p:nvPr/>
        </p:nvCxnSpPr>
        <p:spPr>
          <a:xfrm>
            <a:off x="6228184" y="3098577"/>
            <a:ext cx="1224136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3563888" y="2420888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Molaire</a:t>
            </a:r>
          </a:p>
          <a:p>
            <a:pPr algn="ctr"/>
            <a:r>
              <a:rPr lang="nl-NL" dirty="0" smtClean="0"/>
              <a:t>massa</a:t>
            </a:r>
            <a:endParaRPr lang="nl-NL" dirty="0"/>
          </a:p>
        </p:txBody>
      </p:sp>
      <p:sp>
        <p:nvSpPr>
          <p:cNvPr id="30" name="Tekstvak 29"/>
          <p:cNvSpPr txBox="1"/>
          <p:nvPr/>
        </p:nvSpPr>
        <p:spPr>
          <a:xfrm>
            <a:off x="1497344" y="25443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dichtheid</a:t>
            </a:r>
            <a:endParaRPr lang="nl-NL" dirty="0"/>
          </a:p>
        </p:txBody>
      </p:sp>
      <p:sp>
        <p:nvSpPr>
          <p:cNvPr id="31" name="Tekstvak 30"/>
          <p:cNvSpPr txBox="1"/>
          <p:nvPr/>
        </p:nvSpPr>
        <p:spPr>
          <a:xfrm>
            <a:off x="6372200" y="2492896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molair</a:t>
            </a:r>
          </a:p>
          <a:p>
            <a:pPr algn="ctr"/>
            <a:r>
              <a:rPr lang="nl-NL" dirty="0" smtClean="0"/>
              <a:t>volume</a:t>
            </a:r>
            <a:endParaRPr lang="nl-NL" dirty="0"/>
          </a:p>
        </p:txBody>
      </p:sp>
      <p:sp>
        <p:nvSpPr>
          <p:cNvPr id="39" name="Rechthoek 38"/>
          <p:cNvSpPr/>
          <p:nvPr/>
        </p:nvSpPr>
        <p:spPr>
          <a:xfrm>
            <a:off x="4427984" y="4005064"/>
            <a:ext cx="165618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Rechthoek 39"/>
          <p:cNvSpPr/>
          <p:nvPr/>
        </p:nvSpPr>
        <p:spPr>
          <a:xfrm>
            <a:off x="4932040" y="5733256"/>
            <a:ext cx="72008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Rechthoek 40"/>
          <p:cNvSpPr/>
          <p:nvPr/>
        </p:nvSpPr>
        <p:spPr>
          <a:xfrm>
            <a:off x="4860032" y="5229200"/>
            <a:ext cx="72008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echthoek 41"/>
          <p:cNvSpPr/>
          <p:nvPr/>
        </p:nvSpPr>
        <p:spPr>
          <a:xfrm>
            <a:off x="4716016" y="4797152"/>
            <a:ext cx="72008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/>
          <p:cNvSpPr/>
          <p:nvPr/>
        </p:nvSpPr>
        <p:spPr>
          <a:xfrm>
            <a:off x="4888908" y="1075983"/>
            <a:ext cx="1296144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kstvak 20"/>
          <p:cNvSpPr txBox="1"/>
          <p:nvPr/>
        </p:nvSpPr>
        <p:spPr>
          <a:xfrm>
            <a:off x="5004048" y="1196752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Volume oplossing</a:t>
            </a:r>
            <a:endParaRPr lang="nl-NL" dirty="0"/>
          </a:p>
        </p:txBody>
      </p:sp>
      <p:cxnSp>
        <p:nvCxnSpPr>
          <p:cNvPr id="34" name="Rechte verbindingslijn 33"/>
          <p:cNvCxnSpPr>
            <a:stCxn id="19" idx="2"/>
            <a:endCxn id="4" idx="0"/>
          </p:cNvCxnSpPr>
          <p:nvPr/>
        </p:nvCxnSpPr>
        <p:spPr>
          <a:xfrm>
            <a:off x="5536980" y="1940079"/>
            <a:ext cx="7128" cy="6968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Rechthoek 42"/>
          <p:cNvSpPr/>
          <p:nvPr/>
        </p:nvSpPr>
        <p:spPr>
          <a:xfrm>
            <a:off x="4932040" y="6237312"/>
            <a:ext cx="50405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Rechthoek 43"/>
          <p:cNvSpPr/>
          <p:nvPr/>
        </p:nvSpPr>
        <p:spPr>
          <a:xfrm>
            <a:off x="6660232" y="4077072"/>
            <a:ext cx="17281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Rechthoek 44"/>
          <p:cNvSpPr/>
          <p:nvPr/>
        </p:nvSpPr>
        <p:spPr>
          <a:xfrm>
            <a:off x="6660232" y="4725144"/>
            <a:ext cx="100811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Rechthoek 45"/>
          <p:cNvSpPr/>
          <p:nvPr/>
        </p:nvSpPr>
        <p:spPr>
          <a:xfrm>
            <a:off x="7740352" y="4725144"/>
            <a:ext cx="93610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Rechthoek 46"/>
          <p:cNvSpPr/>
          <p:nvPr/>
        </p:nvSpPr>
        <p:spPr>
          <a:xfrm>
            <a:off x="6876256" y="5157192"/>
            <a:ext cx="108012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Rechthoek 47"/>
          <p:cNvSpPr/>
          <p:nvPr/>
        </p:nvSpPr>
        <p:spPr>
          <a:xfrm>
            <a:off x="6876256" y="5733256"/>
            <a:ext cx="115212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Rechthoek 48"/>
          <p:cNvSpPr/>
          <p:nvPr/>
        </p:nvSpPr>
        <p:spPr>
          <a:xfrm>
            <a:off x="6732240" y="6165304"/>
            <a:ext cx="36004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Rechthoek 49"/>
          <p:cNvSpPr/>
          <p:nvPr/>
        </p:nvSpPr>
        <p:spPr>
          <a:xfrm>
            <a:off x="7164288" y="6165304"/>
            <a:ext cx="165618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Tekstvak 51"/>
          <p:cNvSpPr txBox="1"/>
          <p:nvPr/>
        </p:nvSpPr>
        <p:spPr>
          <a:xfrm>
            <a:off x="5724128" y="206084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molariteit</a:t>
            </a:r>
            <a:endParaRPr lang="nl-NL" dirty="0"/>
          </a:p>
        </p:txBody>
      </p:sp>
      <p:pic>
        <p:nvPicPr>
          <p:cNvPr id="8" name="Audiobestand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097"/>
    </mc:Choice>
    <mc:Fallback>
      <p:transition spd="slow" advTm="434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8" grpId="0" animBg="1"/>
      <p:bldP spid="22" grpId="0" animBg="1"/>
      <p:bldP spid="29" grpId="0"/>
      <p:bldP spid="30" grpId="0"/>
      <p:bldP spid="31" grpId="0"/>
      <p:bldP spid="39" grpId="0" animBg="1"/>
      <p:bldP spid="40" grpId="0" animBg="1"/>
      <p:bldP spid="41" grpId="0" animBg="1"/>
      <p:bldP spid="42" grpId="0" animBg="1"/>
      <p:bldP spid="19" grpId="0" animBg="1"/>
      <p:bldP spid="21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6.7|1.2|24.3|35.3|4|13.2|4.8|101.6|3.1|16|5.1|59.3|2.3|7.8|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2.3|7.6|25.7|18.4|85.7|11.4|71.2|8.1|44|1.7|3.2|3.5|2.7|3.3|10.4|7.6|5.8|14.1|6.7|3.7|5.1|25.8|4.7|16.2|2.8"/>
</p:tagLst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97</Words>
  <Application>Microsoft Office PowerPoint</Application>
  <PresentationFormat>Diavoorstelling (4:3)</PresentationFormat>
  <Paragraphs>67</Paragraphs>
  <Slides>2</Slides>
  <Notes>1</Notes>
  <HiddenSlides>0</HiddenSlides>
  <MMClips>2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3" baseType="lpstr">
      <vt:lpstr>Office-thema</vt:lpstr>
      <vt:lpstr>Samenvatting rekenen aan reacties</vt:lpstr>
      <vt:lpstr>molberekeningen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Nelly Andela</dc:creator>
  <cp:lastModifiedBy>Gebruiker</cp:lastModifiedBy>
  <cp:revision>8</cp:revision>
  <dcterms:created xsi:type="dcterms:W3CDTF">2019-12-10T18:49:04Z</dcterms:created>
  <dcterms:modified xsi:type="dcterms:W3CDTF">2020-05-12T19:11:13Z</dcterms:modified>
</cp:coreProperties>
</file>