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019" autoAdjust="0"/>
  </p:normalViewPr>
  <p:slideViewPr>
    <p:cSldViewPr>
      <p:cViewPr varScale="1">
        <p:scale>
          <a:sx n="59" d="100"/>
          <a:sy n="59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770BA-6DB5-4347-8A45-00A34A8F2A90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F697E-9276-4A58-BE6C-A5EDE06C91A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Amedeo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Avogadro</a:t>
            </a:r>
            <a:r>
              <a:rPr lang="nl-NL" baseline="0" dirty="0" smtClean="0"/>
              <a:t>  geboren in 1776  in Turijn  </a:t>
            </a:r>
          </a:p>
          <a:p>
            <a:r>
              <a:rPr lang="nl-NL" baseline="0" dirty="0" smtClean="0"/>
              <a:t>Wetenschap was een hobby voor de rijken</a:t>
            </a:r>
          </a:p>
          <a:p>
            <a:r>
              <a:rPr lang="nl-NL" baseline="0" dirty="0" smtClean="0"/>
              <a:t>Experimenteerde met reactie keek naar massa voor en na de reactie  keek naar volumes   </a:t>
            </a:r>
          </a:p>
          <a:p>
            <a:r>
              <a:rPr lang="nl-NL" baseline="0" dirty="0" smtClean="0"/>
              <a:t>Beperkte zich later tot gassen en kwam tot zijn wet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697E-9276-4A58-BE6C-A5EDE06C91AB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A594B-3832-422C-B1B9-50A2904C1DF5}" type="datetimeFigureOut">
              <a:rPr lang="nl-NL" smtClean="0"/>
              <a:pPr/>
              <a:t>9-11-2020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94462-0FB8-4CF8-914F-77D4C27B5BD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massa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Atoommassa</a:t>
            </a:r>
          </a:p>
          <a:p>
            <a:pPr lvl="1"/>
            <a:r>
              <a:rPr lang="nl-NL" dirty="0" smtClean="0"/>
              <a:t> </a:t>
            </a:r>
            <a:r>
              <a:rPr lang="nl-NL" dirty="0" smtClean="0"/>
              <a:t>H atoom</a:t>
            </a:r>
          </a:p>
          <a:p>
            <a:pPr lvl="1">
              <a:buNone/>
            </a:pPr>
            <a:endParaRPr lang="nl-NL" dirty="0" smtClean="0"/>
          </a:p>
          <a:p>
            <a:pPr lvl="1">
              <a:buNone/>
            </a:pPr>
            <a:r>
              <a:rPr lang="nl-NL" sz="3100" dirty="0" err="1" smtClean="0"/>
              <a:t>Avogadro</a:t>
            </a:r>
            <a:r>
              <a:rPr lang="nl-NL" sz="3100" dirty="0" smtClean="0"/>
              <a:t> </a:t>
            </a:r>
          </a:p>
          <a:p>
            <a:pPr lvl="1">
              <a:buNone/>
            </a:pPr>
            <a:r>
              <a:rPr lang="nl-NL" sz="3100" dirty="0" smtClean="0"/>
              <a:t>Wet van </a:t>
            </a:r>
            <a:r>
              <a:rPr lang="nl-NL" sz="3100" dirty="0" err="1" smtClean="0"/>
              <a:t>Avogadro</a:t>
            </a:r>
            <a:endParaRPr lang="nl-NL" sz="3100" dirty="0" smtClean="0"/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gassen bij gelijke druk </a:t>
            </a:r>
          </a:p>
          <a:p>
            <a:pPr lvl="1">
              <a:buNone/>
            </a:pPr>
            <a:r>
              <a:rPr lang="nl-NL" dirty="0" smtClean="0"/>
              <a:t>	en temperatuur </a:t>
            </a:r>
          </a:p>
          <a:p>
            <a:pPr lvl="1">
              <a:buNone/>
            </a:pPr>
            <a:r>
              <a:rPr lang="nl-NL" dirty="0" smtClean="0"/>
              <a:t>	evenveel deeltjes</a:t>
            </a:r>
            <a:endParaRPr lang="nl-NL" dirty="0"/>
          </a:p>
          <a:p>
            <a:pPr lvl="1">
              <a:buNone/>
            </a:pPr>
            <a:r>
              <a:rPr lang="nl-NL" dirty="0"/>
              <a:t>	</a:t>
            </a:r>
            <a:endParaRPr lang="nl-NL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4139952" y="2060848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Lichtste atoom</a:t>
            </a:r>
            <a:endParaRPr lang="nl-NL" sz="2800" dirty="0"/>
          </a:p>
        </p:txBody>
      </p:sp>
      <p:pic>
        <p:nvPicPr>
          <p:cNvPr id="7" name="Afbeelding 6" descr="avogadr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2564904"/>
            <a:ext cx="2935911" cy="32151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massa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nl-NL" dirty="0" smtClean="0"/>
              <a:t>Stel massa H atoom  1 </a:t>
            </a:r>
          </a:p>
          <a:p>
            <a:pPr lvl="1">
              <a:buNone/>
            </a:pPr>
            <a:r>
              <a:rPr lang="nl-NL" dirty="0" smtClean="0"/>
              <a:t>	massa zuurstof   16</a:t>
            </a:r>
          </a:p>
          <a:p>
            <a:pPr lvl="1">
              <a:buNone/>
            </a:pPr>
            <a:r>
              <a:rPr lang="nl-NL" dirty="0" smtClean="0"/>
              <a:t>	</a:t>
            </a:r>
          </a:p>
          <a:p>
            <a:pPr lvl="1">
              <a:buNone/>
            </a:pPr>
            <a:r>
              <a:rPr lang="nl-NL" dirty="0" smtClean="0"/>
              <a:t>Atomaire massa eenheid</a:t>
            </a:r>
          </a:p>
          <a:p>
            <a:pPr lvl="1">
              <a:buNone/>
            </a:pPr>
            <a:r>
              <a:rPr lang="nl-NL" dirty="0" smtClean="0"/>
              <a:t>	relatieve atoom massa  tabel 99</a:t>
            </a:r>
          </a:p>
          <a:p>
            <a:pPr lvl="1">
              <a:buNone/>
            </a:pPr>
            <a:r>
              <a:rPr lang="nl-NL" dirty="0" smtClean="0"/>
              <a:t>			gemiddelde atoommassa </a:t>
            </a:r>
          </a:p>
          <a:p>
            <a:pPr lvl="1">
              <a:buNone/>
            </a:pPr>
            <a:r>
              <a:rPr lang="nl-NL" dirty="0" smtClean="0"/>
              <a:t>				</a:t>
            </a:r>
          </a:p>
          <a:p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5148064" y="321297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 u = 1,66 • 10</a:t>
            </a:r>
            <a:r>
              <a:rPr lang="nl-NL" baseline="30000" dirty="0" smtClean="0"/>
              <a:t>-2</a:t>
            </a:r>
            <a:r>
              <a:rPr lang="nl-NL" baseline="30000" dirty="0"/>
              <a:t>4</a:t>
            </a:r>
            <a:r>
              <a:rPr lang="nl-NL" dirty="0" smtClean="0"/>
              <a:t> g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massa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1"/>
            <a:endParaRPr lang="nl-NL" dirty="0" smtClean="0"/>
          </a:p>
          <a:p>
            <a:pPr lvl="1"/>
            <a:r>
              <a:rPr lang="nl-NL" dirty="0" smtClean="0"/>
              <a:t>Wat is de formule van de stof</a:t>
            </a:r>
          </a:p>
          <a:p>
            <a:pPr lvl="1"/>
            <a:r>
              <a:rPr lang="nl-NL" dirty="0" smtClean="0"/>
              <a:t>Zoek </a:t>
            </a:r>
            <a:r>
              <a:rPr lang="nl-NL" smtClean="0"/>
              <a:t>de atoommassa’s </a:t>
            </a:r>
            <a:r>
              <a:rPr lang="nl-NL" dirty="0" smtClean="0"/>
              <a:t>op</a:t>
            </a:r>
          </a:p>
          <a:p>
            <a:pPr lvl="1"/>
            <a:r>
              <a:rPr lang="nl-NL" dirty="0" smtClean="0"/>
              <a:t>Bereken de </a:t>
            </a:r>
            <a:r>
              <a:rPr lang="nl-NL" dirty="0" err="1" smtClean="0"/>
              <a:t>molecuulmassa</a:t>
            </a:r>
            <a:endParaRPr lang="nl-NL" dirty="0" smtClean="0"/>
          </a:p>
          <a:p>
            <a:pPr lvl="1">
              <a:buNone/>
            </a:pPr>
            <a:endParaRPr lang="nl-NL" sz="1400" dirty="0" smtClean="0"/>
          </a:p>
          <a:p>
            <a:pPr lvl="1">
              <a:buNone/>
            </a:pPr>
            <a:r>
              <a:rPr lang="nl-NL" dirty="0" smtClean="0"/>
              <a:t>Voorbeeld</a:t>
            </a:r>
          </a:p>
          <a:p>
            <a:pPr lvl="1">
              <a:buNone/>
            </a:pPr>
            <a:r>
              <a:rPr lang="nl-NL" dirty="0" smtClean="0"/>
              <a:t>Bereken de </a:t>
            </a:r>
            <a:r>
              <a:rPr lang="nl-NL" dirty="0" err="1" smtClean="0"/>
              <a:t>molecuulmassa</a:t>
            </a:r>
            <a:r>
              <a:rPr lang="nl-NL" dirty="0" smtClean="0"/>
              <a:t> van 1 chloorpropaan</a:t>
            </a:r>
          </a:p>
          <a:p>
            <a:pPr lvl="1">
              <a:buNone/>
            </a:pPr>
            <a:endParaRPr lang="nl-NL" sz="2100" dirty="0"/>
          </a:p>
          <a:p>
            <a:pPr lvl="2"/>
            <a:r>
              <a:rPr lang="nl-NL" sz="3100" dirty="0" smtClean="0"/>
              <a:t>Formule </a:t>
            </a:r>
          </a:p>
          <a:p>
            <a:pPr lvl="2"/>
            <a:r>
              <a:rPr lang="nl-NL" sz="3100" dirty="0" smtClean="0"/>
              <a:t>Atoommassa’s</a:t>
            </a:r>
          </a:p>
          <a:p>
            <a:pPr lvl="2"/>
            <a:endParaRPr lang="nl-NL" sz="3100" dirty="0" smtClean="0"/>
          </a:p>
          <a:p>
            <a:pPr lvl="2">
              <a:buNone/>
            </a:pPr>
            <a:endParaRPr lang="nl-NL" sz="3100" dirty="0"/>
          </a:p>
          <a:p>
            <a:pPr lvl="2"/>
            <a:r>
              <a:rPr lang="nl-NL" sz="3100" dirty="0" err="1" smtClean="0"/>
              <a:t>Molecuulmassa</a:t>
            </a:r>
            <a:r>
              <a:rPr lang="nl-NL" sz="3100" dirty="0" smtClean="0"/>
              <a:t>  	 </a:t>
            </a:r>
          </a:p>
          <a:p>
            <a:pPr lvl="1"/>
            <a:endParaRPr lang="nl-NL" dirty="0" smtClean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4294967295"/>
          </p:nvPr>
        </p:nvSpPr>
        <p:spPr>
          <a:xfrm>
            <a:off x="611560" y="1340768"/>
            <a:ext cx="4040188" cy="546100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Molecuul massa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4355976" y="4077072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7</a:t>
            </a:r>
            <a:r>
              <a:rPr lang="nl-NL" sz="2000" dirty="0" smtClean="0"/>
              <a:t>Cl</a:t>
            </a:r>
            <a:endParaRPr lang="nl-NL" sz="2000" dirty="0"/>
          </a:p>
        </p:txBody>
      </p:sp>
      <p:sp>
        <p:nvSpPr>
          <p:cNvPr id="5" name="Tekstvak 4"/>
          <p:cNvSpPr txBox="1"/>
          <p:nvPr/>
        </p:nvSpPr>
        <p:spPr>
          <a:xfrm>
            <a:off x="4283968" y="4509120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  : 12,01 u</a:t>
            </a:r>
          </a:p>
          <a:p>
            <a:r>
              <a:rPr lang="nl-NL" sz="2000" dirty="0" smtClean="0"/>
              <a:t>H  : 1,008 u</a:t>
            </a:r>
          </a:p>
          <a:p>
            <a:r>
              <a:rPr lang="nl-NL" sz="2000" dirty="0" smtClean="0"/>
              <a:t>Cl  : 35,45 u </a:t>
            </a:r>
            <a:endParaRPr lang="nl-NL" sz="2000" dirty="0"/>
          </a:p>
        </p:txBody>
      </p:sp>
      <p:sp>
        <p:nvSpPr>
          <p:cNvPr id="6" name="Tekstvak 5"/>
          <p:cNvSpPr txBox="1"/>
          <p:nvPr/>
        </p:nvSpPr>
        <p:spPr>
          <a:xfrm>
            <a:off x="4211960" y="5693186"/>
            <a:ext cx="4680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M = 3 •12,01 + 7 • 1,008 + 35,45 = 78,54 u  </a:t>
            </a:r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massa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Ionmassa</a:t>
            </a:r>
            <a:r>
              <a:rPr lang="nl-NL" dirty="0" smtClean="0"/>
              <a:t>   </a:t>
            </a:r>
          </a:p>
          <a:p>
            <a:pPr lvl="1"/>
            <a:r>
              <a:rPr lang="nl-NL" dirty="0" smtClean="0"/>
              <a:t>Massa elektronen zijn verwaarloosbaar ten opzichte van protonen en neutronen</a:t>
            </a:r>
          </a:p>
          <a:p>
            <a:pPr lvl="1"/>
            <a:r>
              <a:rPr lang="nl-NL" dirty="0" smtClean="0"/>
              <a:t>Dus </a:t>
            </a:r>
            <a:r>
              <a:rPr lang="nl-NL" dirty="0" err="1" smtClean="0"/>
              <a:t>ionmassa</a:t>
            </a:r>
            <a:r>
              <a:rPr lang="nl-NL" dirty="0" smtClean="0"/>
              <a:t> gelijk aan atoommassa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massapercentage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Bereken het massapercentage koolstof in butaan</a:t>
            </a:r>
          </a:p>
          <a:p>
            <a:pPr lvl="2"/>
            <a:r>
              <a:rPr lang="nl-NL" dirty="0" smtClean="0"/>
              <a:t>Formule</a:t>
            </a:r>
          </a:p>
          <a:p>
            <a:pPr lvl="2"/>
            <a:r>
              <a:rPr lang="nl-NL" dirty="0" smtClean="0"/>
              <a:t>Massa deel</a:t>
            </a:r>
          </a:p>
          <a:p>
            <a:pPr lvl="2"/>
            <a:endParaRPr lang="nl-NL" dirty="0"/>
          </a:p>
          <a:p>
            <a:pPr lvl="2"/>
            <a:r>
              <a:rPr lang="nl-NL" dirty="0" smtClean="0"/>
              <a:t>Massa geheel</a:t>
            </a:r>
          </a:p>
          <a:p>
            <a:pPr lvl="2"/>
            <a:endParaRPr lang="nl-NL" dirty="0"/>
          </a:p>
          <a:p>
            <a:pPr lvl="2"/>
            <a:r>
              <a:rPr lang="nl-NL" dirty="0" smtClean="0"/>
              <a:t>Massapercentage = 		 	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3923928" y="2636912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</a:t>
            </a:r>
            <a:r>
              <a:rPr lang="nl-NL" sz="2000" baseline="-25000" dirty="0" smtClean="0"/>
              <a:t>4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10</a:t>
            </a:r>
            <a:endParaRPr lang="nl-NL" sz="2000" dirty="0"/>
          </a:p>
        </p:txBody>
      </p:sp>
      <p:sp>
        <p:nvSpPr>
          <p:cNvPr id="5" name="Tekstvak 4"/>
          <p:cNvSpPr txBox="1"/>
          <p:nvPr/>
        </p:nvSpPr>
        <p:spPr>
          <a:xfrm>
            <a:off x="3851920" y="3140968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4 • 12,01 = 48,04 u</a:t>
            </a:r>
            <a:endParaRPr lang="nl-NL" sz="2000" dirty="0"/>
          </a:p>
        </p:txBody>
      </p:sp>
      <p:sp>
        <p:nvSpPr>
          <p:cNvPr id="6" name="Tekstvak 5"/>
          <p:cNvSpPr txBox="1"/>
          <p:nvPr/>
        </p:nvSpPr>
        <p:spPr>
          <a:xfrm>
            <a:off x="3851920" y="4005064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4 • 12,01 + 10 • 1,008  = 58,12 u</a:t>
            </a:r>
            <a:endParaRPr lang="nl-NL" sz="20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Vergelijking" r:id="rId3" imgW="114120" imgH="215640" progId="">
              <p:embed/>
            </p:oleObj>
          </a:graphicData>
        </a:graphic>
      </p:graphicFrame>
      <p:pic>
        <p:nvPicPr>
          <p:cNvPr id="15" name="Afbeelding 14" descr="percentag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4581128"/>
            <a:ext cx="1780953" cy="857143"/>
          </a:xfrm>
          <a:prstGeom prst="rect">
            <a:avLst/>
          </a:prstGeom>
        </p:spPr>
      </p:pic>
      <p:pic>
        <p:nvPicPr>
          <p:cNvPr id="17" name="Afbeelding 16" descr="berekenin percentag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4588081"/>
            <a:ext cx="1590476" cy="857143"/>
          </a:xfrm>
          <a:prstGeom prst="rect">
            <a:avLst/>
          </a:prstGeom>
        </p:spPr>
      </p:pic>
      <p:sp>
        <p:nvSpPr>
          <p:cNvPr id="18" name="Tekstvak 17"/>
          <p:cNvSpPr txBox="1"/>
          <p:nvPr/>
        </p:nvSpPr>
        <p:spPr>
          <a:xfrm>
            <a:off x="6012160" y="4859868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6372200" y="573325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82,66 %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169</Words>
  <Application>Microsoft Office PowerPoint</Application>
  <PresentationFormat>Diavoorstelling (4:3)</PresentationFormat>
  <Paragraphs>62</Paragraphs>
  <Slides>5</Slides>
  <Notes>1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7" baseType="lpstr">
      <vt:lpstr>Office-thema</vt:lpstr>
      <vt:lpstr>Vergelijking</vt:lpstr>
      <vt:lpstr>massa</vt:lpstr>
      <vt:lpstr>massa</vt:lpstr>
      <vt:lpstr>massa</vt:lpstr>
      <vt:lpstr>massa</vt:lpstr>
      <vt:lpstr>massapercentage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</dc:title>
  <dc:creator>Nelly Andela</dc:creator>
  <cp:lastModifiedBy>Nelly Andela</cp:lastModifiedBy>
  <cp:revision>19</cp:revision>
  <dcterms:created xsi:type="dcterms:W3CDTF">2015-12-01T14:15:22Z</dcterms:created>
  <dcterms:modified xsi:type="dcterms:W3CDTF">2020-11-09T13:23:13Z</dcterms:modified>
</cp:coreProperties>
</file>