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5" r:id="rId3"/>
    <p:sldId id="261" r:id="rId4"/>
    <p:sldId id="266" r:id="rId5"/>
    <p:sldId id="269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49830-071B-40A5-9C5E-86DF965B7859}" type="datetimeFigureOut">
              <a:rPr lang="nl-NL" smtClean="0"/>
              <a:pPr/>
              <a:t>4-12-2019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77263-68EB-44D6-99ED-42A9CAB6D8C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/>
          <a:lstStyle/>
          <a:p>
            <a:r>
              <a:rPr lang="nl-NL" dirty="0" smtClean="0"/>
              <a:t>Molaire massa          </a:t>
            </a:r>
            <a:r>
              <a:rPr lang="nl-NL" dirty="0" err="1" smtClean="0"/>
              <a:t>massa</a:t>
            </a:r>
            <a:r>
              <a:rPr lang="nl-NL" dirty="0" smtClean="0"/>
              <a:t> van een mol</a:t>
            </a:r>
          </a:p>
          <a:p>
            <a:pPr lvl="1"/>
            <a:r>
              <a:rPr lang="nl-NL" dirty="0" smtClean="0"/>
              <a:t>Eenheid    g mol</a:t>
            </a:r>
            <a:r>
              <a:rPr lang="nl-NL" baseline="30000" dirty="0" smtClean="0"/>
              <a:t>-1</a:t>
            </a:r>
            <a:r>
              <a:rPr lang="nl-NL" dirty="0" smtClean="0"/>
              <a:t>       symbool    M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Molair volume	</a:t>
            </a:r>
            <a:r>
              <a:rPr lang="nl-NL" dirty="0" err="1" smtClean="0"/>
              <a:t>volume</a:t>
            </a:r>
            <a:r>
              <a:rPr lang="nl-NL" dirty="0" smtClean="0"/>
              <a:t> van een mol</a:t>
            </a:r>
          </a:p>
          <a:p>
            <a:pPr lvl="1"/>
            <a:r>
              <a:rPr lang="nl-NL" dirty="0" smtClean="0"/>
              <a:t>Eenheid      L mol</a:t>
            </a:r>
            <a:r>
              <a:rPr lang="nl-NL" baseline="30000" dirty="0" smtClean="0"/>
              <a:t>-1</a:t>
            </a:r>
            <a:r>
              <a:rPr lang="nl-NL" dirty="0" smtClean="0"/>
              <a:t>       symbool   V</a:t>
            </a:r>
            <a:r>
              <a:rPr lang="nl-NL" baseline="-25000" dirty="0" smtClean="0"/>
              <a:t>m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403648" y="2492896"/>
          <a:ext cx="3312368" cy="1313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971"/>
                <a:gridCol w="1740397"/>
              </a:tblGrid>
              <a:tr h="437768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  <a:tr h="474891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  <a:tr h="400949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1547664" y="5301208"/>
          <a:ext cx="3312368" cy="1313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971"/>
                <a:gridCol w="1740397"/>
              </a:tblGrid>
              <a:tr h="437768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  <a:tr h="474891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  <a:tr h="400949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4211960" y="1268760"/>
            <a:ext cx="33843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4139952" y="4077072"/>
            <a:ext cx="352839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2123728" y="299695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1" name="Tekstvak 10"/>
          <p:cNvSpPr txBox="1"/>
          <p:nvPr/>
        </p:nvSpPr>
        <p:spPr>
          <a:xfrm>
            <a:off x="1979712" y="24928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3563888" y="249289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gram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3707904" y="29969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</a:t>
            </a:r>
            <a:endParaRPr lang="nl-NL" dirty="0"/>
          </a:p>
        </p:txBody>
      </p:sp>
      <p:sp>
        <p:nvSpPr>
          <p:cNvPr id="14" name="Rechthoek 13"/>
          <p:cNvSpPr/>
          <p:nvPr/>
        </p:nvSpPr>
        <p:spPr>
          <a:xfrm>
            <a:off x="4211960" y="1772816"/>
            <a:ext cx="144016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2699792" y="1844824"/>
            <a:ext cx="122413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5796136" y="1772816"/>
            <a:ext cx="504056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2699792" y="1844824"/>
            <a:ext cx="1152128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2771800" y="4725144"/>
            <a:ext cx="129614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4355976" y="4653136"/>
            <a:ext cx="14401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796136" y="4653136"/>
            <a:ext cx="64807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/>
          <p:cNvSpPr txBox="1"/>
          <p:nvPr/>
        </p:nvSpPr>
        <p:spPr>
          <a:xfrm>
            <a:off x="2051720" y="53012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3707904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</a:t>
            </a:r>
            <a:endParaRPr lang="nl-NL" dirty="0"/>
          </a:p>
        </p:txBody>
      </p:sp>
      <p:sp>
        <p:nvSpPr>
          <p:cNvPr id="23" name="Tekstvak 22"/>
          <p:cNvSpPr txBox="1"/>
          <p:nvPr/>
        </p:nvSpPr>
        <p:spPr>
          <a:xfrm>
            <a:off x="2123728" y="58052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3635896" y="58052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</a:t>
            </a:r>
            <a:r>
              <a:rPr lang="nl-NL" baseline="-25000" dirty="0" smtClean="0"/>
              <a:t>m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/>
      <p:bldP spid="11" grpId="0"/>
      <p:bldP spid="12" grpId="0"/>
      <p:bldP spid="13" grpId="0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Molariteit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Molariteit	</a:t>
            </a:r>
          </a:p>
          <a:p>
            <a:pPr lvl="1"/>
            <a:r>
              <a:rPr lang="nl-NL" dirty="0" smtClean="0"/>
              <a:t>concentratie van stof  X</a:t>
            </a:r>
          </a:p>
          <a:p>
            <a:pPr lvl="1">
              <a:buNone/>
            </a:pPr>
            <a:r>
              <a:rPr lang="nl-NL" dirty="0" smtClean="0"/>
              <a:t>			</a:t>
            </a:r>
            <a:r>
              <a:rPr lang="nl-NL" sz="3600" dirty="0" smtClean="0"/>
              <a:t>[X] = </a:t>
            </a:r>
            <a:r>
              <a:rPr lang="nl-NL" dirty="0" smtClean="0"/>
              <a:t>		</a:t>
            </a:r>
          </a:p>
          <a:p>
            <a:pPr lvl="1"/>
            <a:r>
              <a:rPr lang="nl-NL" dirty="0" smtClean="0"/>
              <a:t>Eenheid molair  M</a:t>
            </a:r>
          </a:p>
          <a:p>
            <a:pPr lvl="1"/>
            <a:endParaRPr lang="nl-NL" dirty="0" smtClean="0"/>
          </a:p>
          <a:p>
            <a:pPr lvl="2"/>
            <a:r>
              <a:rPr lang="nl-NL" dirty="0" smtClean="0"/>
              <a:t>Dus glucose oplossing 0,50 M</a:t>
            </a:r>
          </a:p>
          <a:p>
            <a:pPr lvl="4"/>
            <a:r>
              <a:rPr lang="nl-NL" dirty="0" smtClean="0"/>
              <a:t>Betekent 0,50 mol per liter   </a:t>
            </a:r>
          </a:p>
          <a:p>
            <a:pPr lvl="5"/>
            <a:r>
              <a:rPr lang="nl-NL" dirty="0" smtClean="0"/>
              <a:t>mol L</a:t>
            </a:r>
            <a:r>
              <a:rPr lang="nl-NL" baseline="30000" dirty="0" smtClean="0"/>
              <a:t>-1</a:t>
            </a:r>
            <a:endParaRPr lang="nl-NL" dirty="0" smtClean="0"/>
          </a:p>
        </p:txBody>
      </p:sp>
      <p:pic>
        <p:nvPicPr>
          <p:cNvPr id="4" name="Afbeelding 3" descr="molaritei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2708920"/>
            <a:ext cx="1008112" cy="649162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2987824" y="2924944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Molariteit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1">
              <a:buNone/>
            </a:pPr>
            <a:endParaRPr lang="nl-NL" dirty="0"/>
          </a:p>
          <a:p>
            <a:r>
              <a:rPr lang="nl-NL" sz="2800" dirty="0" smtClean="0"/>
              <a:t>Voorbeeld</a:t>
            </a:r>
          </a:p>
          <a:p>
            <a:pPr lvl="1"/>
            <a:r>
              <a:rPr lang="nl-NL" sz="2400" dirty="0" smtClean="0"/>
              <a:t>We lossen 15 g glucose op in 200 ml water</a:t>
            </a:r>
          </a:p>
          <a:p>
            <a:pPr lvl="2"/>
            <a:r>
              <a:rPr lang="nl-NL" dirty="0" smtClean="0"/>
              <a:t>Bereken de concentratie / molariteit</a:t>
            </a:r>
          </a:p>
          <a:p>
            <a:pPr lvl="1">
              <a:buNone/>
            </a:pPr>
            <a:r>
              <a:rPr lang="nl-NL" sz="2400" dirty="0" smtClean="0"/>
              <a:t>formule</a:t>
            </a:r>
          </a:p>
          <a:p>
            <a:pPr lvl="1">
              <a:buNone/>
            </a:pPr>
            <a:r>
              <a:rPr lang="nl-NL" sz="2400" dirty="0" smtClean="0"/>
              <a:t>			[C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r>
              <a:rPr lang="nl-NL" sz="2400" dirty="0" smtClean="0"/>
              <a:t>O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] =</a:t>
            </a:r>
            <a:endParaRPr lang="nl-NL" sz="2400" dirty="0"/>
          </a:p>
          <a:p>
            <a:pPr lvl="1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lvl="1">
              <a:buNone/>
            </a:pPr>
            <a:r>
              <a:rPr lang="nl-NL" dirty="0" smtClean="0"/>
              <a:t>  [C</a:t>
            </a:r>
            <a:r>
              <a:rPr lang="nl-NL" baseline="-25000" dirty="0" smtClean="0"/>
              <a:t>6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  <a:r>
              <a:rPr lang="nl-NL" dirty="0" smtClean="0"/>
              <a:t>O</a:t>
            </a:r>
            <a:r>
              <a:rPr lang="nl-NL" baseline="-25000" dirty="0" smtClean="0"/>
              <a:t>6</a:t>
            </a:r>
            <a:r>
              <a:rPr lang="nl-NL" dirty="0" smtClean="0"/>
              <a:t>] =  		=	</a:t>
            </a:r>
            <a:r>
              <a:rPr lang="nl-NL" sz="2400" dirty="0" smtClean="0"/>
              <a:t>       </a:t>
            </a:r>
            <a:r>
              <a:rPr lang="nl-NL" dirty="0" smtClean="0"/>
              <a:t>=</a:t>
            </a:r>
            <a:r>
              <a:rPr lang="nl-NL" sz="2400" dirty="0" smtClean="0"/>
              <a:t> 0,42 M</a:t>
            </a:r>
            <a:r>
              <a:rPr lang="nl-NL" dirty="0" smtClean="0"/>
              <a:t>	 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1043608" y="3501009"/>
          <a:ext cx="3312368" cy="1313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971"/>
                <a:gridCol w="1740397"/>
              </a:tblGrid>
              <a:tr h="437768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7489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400949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547664" y="3501008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mol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2987824" y="3429000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gram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1691680" y="386104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2915816" y="393305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180,16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203848" y="4335487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15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1691680" y="4293096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4860032" y="3789040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 =                   = 0,083  mol  </a:t>
            </a:r>
            <a:endParaRPr lang="nl-NL" sz="2400" dirty="0"/>
          </a:p>
        </p:txBody>
      </p:sp>
      <p:pic>
        <p:nvPicPr>
          <p:cNvPr id="16" name="Afbeelding 15" descr="berekening molaritiet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645024"/>
            <a:ext cx="871656" cy="737555"/>
          </a:xfrm>
          <a:prstGeom prst="rect">
            <a:avLst/>
          </a:prstGeom>
        </p:spPr>
      </p:pic>
      <p:pic>
        <p:nvPicPr>
          <p:cNvPr id="17" name="Afbeelding 16" descr="molaritei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2636912"/>
            <a:ext cx="1008112" cy="649162"/>
          </a:xfrm>
          <a:prstGeom prst="rect">
            <a:avLst/>
          </a:prstGeom>
        </p:spPr>
      </p:pic>
      <p:pic>
        <p:nvPicPr>
          <p:cNvPr id="18" name="Afbeelding 17" descr="molaritei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5085184"/>
            <a:ext cx="1008112" cy="649162"/>
          </a:xfrm>
          <a:prstGeom prst="rect">
            <a:avLst/>
          </a:prstGeom>
        </p:spPr>
      </p:pic>
      <p:pic>
        <p:nvPicPr>
          <p:cNvPr id="20" name="Afbeelding 19" descr="berekening molariteit 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5013176"/>
            <a:ext cx="1021767" cy="773421"/>
          </a:xfrm>
          <a:prstGeom prst="rect">
            <a:avLst/>
          </a:prstGeom>
        </p:spPr>
      </p:pic>
      <p:sp>
        <p:nvSpPr>
          <p:cNvPr id="21" name="Rechthoek 20"/>
          <p:cNvSpPr/>
          <p:nvPr/>
        </p:nvSpPr>
        <p:spPr>
          <a:xfrm>
            <a:off x="6516216" y="3645024"/>
            <a:ext cx="180020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Rechthoek 21"/>
          <p:cNvSpPr/>
          <p:nvPr/>
        </p:nvSpPr>
        <p:spPr>
          <a:xfrm>
            <a:off x="4067944" y="5013176"/>
            <a:ext cx="144016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5580112" y="5085184"/>
            <a:ext cx="122413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Rekenen met molariteit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nl-NL" dirty="0" err="1" smtClean="0"/>
              <a:t>Verhoudings</a:t>
            </a:r>
            <a:r>
              <a:rPr lang="nl-NL" dirty="0" smtClean="0"/>
              <a:t> tabel</a:t>
            </a:r>
          </a:p>
          <a:p>
            <a:r>
              <a:rPr lang="nl-NL" dirty="0" smtClean="0"/>
              <a:t>We hebben 700 ml suikeroplossing 3,4 M</a:t>
            </a:r>
          </a:p>
          <a:p>
            <a:pPr lvl="1"/>
            <a:r>
              <a:rPr lang="nl-NL" dirty="0" smtClean="0"/>
              <a:t>We voegen 800 ml water toe</a:t>
            </a:r>
          </a:p>
          <a:p>
            <a:pPr lvl="1"/>
            <a:r>
              <a:rPr lang="nl-NL" dirty="0" smtClean="0"/>
              <a:t>Bereken de nieuwe molariteit</a:t>
            </a:r>
          </a:p>
          <a:p>
            <a:pPr lvl="2"/>
            <a:r>
              <a:rPr lang="nl-NL" dirty="0" smtClean="0"/>
              <a:t>Bereken eerst het aantal mol suiker in de oplossing</a:t>
            </a:r>
          </a:p>
          <a:p>
            <a:pPr lvl="1">
              <a:buNone/>
            </a:pPr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2">
              <a:buNone/>
            </a:pPr>
            <a:r>
              <a:rPr lang="nl-NL" smtClean="0"/>
              <a:t>   [</a:t>
            </a:r>
            <a:r>
              <a:rPr lang="nl-NL" dirty="0" smtClean="0"/>
              <a:t>C</a:t>
            </a:r>
            <a:r>
              <a:rPr lang="nl-NL" baseline="-25000" dirty="0" smtClean="0"/>
              <a:t>6</a:t>
            </a:r>
            <a:r>
              <a:rPr lang="nl-NL" dirty="0" smtClean="0"/>
              <a:t>H</a:t>
            </a:r>
            <a:r>
              <a:rPr lang="nl-NL" baseline="-25000" dirty="0" smtClean="0"/>
              <a:t>12</a:t>
            </a:r>
            <a:r>
              <a:rPr lang="nl-NL" dirty="0" smtClean="0"/>
              <a:t>O</a:t>
            </a:r>
            <a:r>
              <a:rPr lang="nl-NL" baseline="-25000" dirty="0" smtClean="0"/>
              <a:t>6</a:t>
            </a:r>
            <a:r>
              <a:rPr lang="nl-NL" dirty="0" smtClean="0"/>
              <a:t>] =		   =                       =  1,6 M </a:t>
            </a:r>
          </a:p>
          <a:p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899592" y="3789041"/>
          <a:ext cx="4248472" cy="151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232248"/>
              </a:tblGrid>
              <a:tr h="36322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62296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52597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547664" y="371703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mol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563888" y="37170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619672" y="429309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3,4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3563888" y="429309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347864" y="4797152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0,700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1619672" y="4767535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5436096" y="4437112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? =                     = 2,38 mol  </a:t>
            </a:r>
            <a:endParaRPr lang="nl-NL" sz="2400" dirty="0"/>
          </a:p>
        </p:txBody>
      </p:sp>
      <p:sp>
        <p:nvSpPr>
          <p:cNvPr id="14" name="Rechthoek 13"/>
          <p:cNvSpPr/>
          <p:nvPr/>
        </p:nvSpPr>
        <p:spPr>
          <a:xfrm>
            <a:off x="7236296" y="4221088"/>
            <a:ext cx="18002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5" name="Afbeelding 14" descr="berekening molariteit 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293096"/>
            <a:ext cx="1080120" cy="731924"/>
          </a:xfrm>
          <a:prstGeom prst="rect">
            <a:avLst/>
          </a:prstGeom>
        </p:spPr>
      </p:pic>
      <p:pic>
        <p:nvPicPr>
          <p:cNvPr id="16" name="Afbeelding 15" descr="molaritei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03848" y="5373216"/>
            <a:ext cx="1008112" cy="649162"/>
          </a:xfrm>
          <a:prstGeom prst="rect">
            <a:avLst/>
          </a:prstGeom>
        </p:spPr>
      </p:pic>
      <p:pic>
        <p:nvPicPr>
          <p:cNvPr id="18" name="Afbeelding 17" descr="berekening molariteit 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5373216"/>
            <a:ext cx="1224136" cy="709999"/>
          </a:xfrm>
          <a:prstGeom prst="rect">
            <a:avLst/>
          </a:prstGeom>
        </p:spPr>
      </p:pic>
      <p:sp>
        <p:nvSpPr>
          <p:cNvPr id="19" name="Rechthoek 18"/>
          <p:cNvSpPr/>
          <p:nvPr/>
        </p:nvSpPr>
        <p:spPr>
          <a:xfrm>
            <a:off x="6012160" y="5373216"/>
            <a:ext cx="1656184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4355976" y="5589240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molberekeningen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752528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Omrekeningsfactor	   </a:t>
            </a:r>
            <a:r>
              <a:rPr lang="nl-NL" dirty="0" smtClean="0"/>
              <a:t>symbool    eenheid</a:t>
            </a:r>
            <a:endParaRPr lang="nl-NL" dirty="0" smtClean="0"/>
          </a:p>
          <a:p>
            <a:pPr lvl="1"/>
            <a:r>
              <a:rPr lang="nl-NL" dirty="0" smtClean="0">
                <a:latin typeface="Tw Cen MT" pitchFamily="34" charset="0"/>
              </a:rPr>
              <a:t>dichtheid</a:t>
            </a:r>
            <a:r>
              <a:rPr lang="nl-NL" dirty="0" smtClean="0"/>
              <a:t>     		 	</a:t>
            </a:r>
            <a:r>
              <a:rPr lang="nl-NL" dirty="0" smtClean="0"/>
              <a:t>ρ            kg m</a:t>
            </a:r>
            <a:r>
              <a:rPr lang="nl-NL" baseline="30000" dirty="0" smtClean="0"/>
              <a:t>-3</a:t>
            </a:r>
            <a:r>
              <a:rPr lang="nl-NL" dirty="0" smtClean="0"/>
              <a:t>   (= g L</a:t>
            </a:r>
            <a:r>
              <a:rPr lang="nl-NL" baseline="30000" dirty="0" smtClean="0"/>
              <a:t>-1</a:t>
            </a:r>
            <a:r>
              <a:rPr lang="nl-NL" dirty="0" smtClean="0"/>
              <a:t> )</a:t>
            </a:r>
            <a:endParaRPr lang="nl-NL" dirty="0" smtClean="0"/>
          </a:p>
          <a:p>
            <a:pPr lvl="1"/>
            <a:r>
              <a:rPr lang="nl-NL" dirty="0" smtClean="0"/>
              <a:t>Molaire massa		</a:t>
            </a:r>
            <a:r>
              <a:rPr lang="nl-NL" dirty="0" smtClean="0"/>
              <a:t>M           g mol</a:t>
            </a:r>
            <a:r>
              <a:rPr lang="nl-NL" baseline="30000" dirty="0" smtClean="0"/>
              <a:t>-1</a:t>
            </a:r>
            <a:endParaRPr lang="nl-NL" dirty="0" smtClean="0"/>
          </a:p>
          <a:p>
            <a:pPr lvl="1"/>
            <a:r>
              <a:rPr lang="nl-NL" dirty="0" smtClean="0"/>
              <a:t>Molair volume		</a:t>
            </a:r>
            <a:r>
              <a:rPr lang="nl-NL" dirty="0" smtClean="0"/>
              <a:t>V</a:t>
            </a:r>
            <a:r>
              <a:rPr lang="nl-NL" baseline="-25000" dirty="0" smtClean="0"/>
              <a:t>m</a:t>
            </a:r>
            <a:r>
              <a:rPr lang="nl-NL" dirty="0" smtClean="0"/>
              <a:t>          m</a:t>
            </a:r>
            <a:r>
              <a:rPr lang="nl-NL" baseline="30000" dirty="0" smtClean="0"/>
              <a:t>3</a:t>
            </a:r>
            <a:r>
              <a:rPr lang="nl-NL" dirty="0" smtClean="0"/>
              <a:t> mol</a:t>
            </a:r>
            <a:r>
              <a:rPr lang="nl-NL" baseline="30000" dirty="0" smtClean="0"/>
              <a:t>-1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4860032" y="2636912"/>
            <a:ext cx="1368152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Chemische hoeveelheid</a:t>
            </a:r>
          </a:p>
          <a:p>
            <a:pPr algn="ctr"/>
            <a:r>
              <a:rPr lang="nl-NL" dirty="0" smtClean="0"/>
              <a:t>(mol)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2555776" y="2636912"/>
            <a:ext cx="1008112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Massa</a:t>
            </a:r>
          </a:p>
          <a:p>
            <a:endParaRPr lang="nl-NL" dirty="0"/>
          </a:p>
        </p:txBody>
      </p:sp>
      <p:cxnSp>
        <p:nvCxnSpPr>
          <p:cNvPr id="7" name="Rechte verbindingslijn 6"/>
          <p:cNvCxnSpPr>
            <a:stCxn id="4" idx="1"/>
            <a:endCxn id="5" idx="3"/>
          </p:cNvCxnSpPr>
          <p:nvPr/>
        </p:nvCxnSpPr>
        <p:spPr>
          <a:xfrm flipH="1">
            <a:off x="3563888" y="3098577"/>
            <a:ext cx="12961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>
            <a:stCxn id="5" idx="1"/>
            <a:endCxn id="18" idx="3"/>
          </p:cNvCxnSpPr>
          <p:nvPr/>
        </p:nvCxnSpPr>
        <p:spPr>
          <a:xfrm flipH="1">
            <a:off x="1547664" y="3098577"/>
            <a:ext cx="10081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vak 17"/>
          <p:cNvSpPr txBox="1"/>
          <p:nvPr/>
        </p:nvSpPr>
        <p:spPr>
          <a:xfrm>
            <a:off x="539552" y="2636912"/>
            <a:ext cx="1008112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Volume</a:t>
            </a:r>
          </a:p>
          <a:p>
            <a:pPr algn="ctr"/>
            <a:endParaRPr lang="nl-NL" dirty="0"/>
          </a:p>
        </p:txBody>
      </p:sp>
      <p:sp>
        <p:nvSpPr>
          <p:cNvPr id="22" name="Tekstvak 21"/>
          <p:cNvSpPr txBox="1"/>
          <p:nvPr/>
        </p:nvSpPr>
        <p:spPr>
          <a:xfrm>
            <a:off x="7452320" y="2636912"/>
            <a:ext cx="1368152" cy="92333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nl-NL" dirty="0" smtClean="0"/>
          </a:p>
          <a:p>
            <a:pPr algn="ctr"/>
            <a:r>
              <a:rPr lang="nl-NL" dirty="0" smtClean="0"/>
              <a:t>Volume gas</a:t>
            </a:r>
          </a:p>
          <a:p>
            <a:pPr algn="ctr"/>
            <a:endParaRPr lang="nl-NL" dirty="0"/>
          </a:p>
        </p:txBody>
      </p:sp>
      <p:cxnSp>
        <p:nvCxnSpPr>
          <p:cNvPr id="28" name="Rechte verbindingslijn 27"/>
          <p:cNvCxnSpPr>
            <a:stCxn id="4" idx="3"/>
            <a:endCxn id="22" idx="1"/>
          </p:cNvCxnSpPr>
          <p:nvPr/>
        </p:nvCxnSpPr>
        <p:spPr>
          <a:xfrm>
            <a:off x="6228184" y="3098577"/>
            <a:ext cx="12241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vak 28"/>
          <p:cNvSpPr txBox="1"/>
          <p:nvPr/>
        </p:nvSpPr>
        <p:spPr>
          <a:xfrm>
            <a:off x="3563888" y="242088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Molaire</a:t>
            </a:r>
          </a:p>
          <a:p>
            <a:pPr algn="ctr"/>
            <a:r>
              <a:rPr lang="nl-NL" dirty="0" smtClean="0"/>
              <a:t>massa</a:t>
            </a:r>
            <a:endParaRPr lang="nl-NL" dirty="0"/>
          </a:p>
        </p:txBody>
      </p:sp>
      <p:sp>
        <p:nvSpPr>
          <p:cNvPr id="30" name="Tekstvak 29"/>
          <p:cNvSpPr txBox="1"/>
          <p:nvPr/>
        </p:nvSpPr>
        <p:spPr>
          <a:xfrm>
            <a:off x="1497344" y="254432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dichtheid</a:t>
            </a:r>
            <a:endParaRPr lang="nl-NL" dirty="0"/>
          </a:p>
        </p:txBody>
      </p:sp>
      <p:sp>
        <p:nvSpPr>
          <p:cNvPr id="31" name="Tekstvak 30"/>
          <p:cNvSpPr txBox="1"/>
          <p:nvPr/>
        </p:nvSpPr>
        <p:spPr>
          <a:xfrm>
            <a:off x="6372200" y="2492896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molair</a:t>
            </a:r>
          </a:p>
          <a:p>
            <a:pPr algn="ctr"/>
            <a:r>
              <a:rPr lang="nl-NL" dirty="0" smtClean="0"/>
              <a:t>volume</a:t>
            </a:r>
            <a:endParaRPr lang="nl-NL" dirty="0"/>
          </a:p>
        </p:txBody>
      </p:sp>
      <p:sp>
        <p:nvSpPr>
          <p:cNvPr id="39" name="Rechthoek 38"/>
          <p:cNvSpPr/>
          <p:nvPr/>
        </p:nvSpPr>
        <p:spPr>
          <a:xfrm>
            <a:off x="4067944" y="4293096"/>
            <a:ext cx="1656184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Rechthoek 39"/>
          <p:cNvSpPr/>
          <p:nvPr/>
        </p:nvSpPr>
        <p:spPr>
          <a:xfrm>
            <a:off x="4788024" y="537321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Rechthoek 40"/>
          <p:cNvSpPr/>
          <p:nvPr/>
        </p:nvSpPr>
        <p:spPr>
          <a:xfrm>
            <a:off x="4860032" y="5877272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Rechthoek 41"/>
          <p:cNvSpPr/>
          <p:nvPr/>
        </p:nvSpPr>
        <p:spPr>
          <a:xfrm>
            <a:off x="4716016" y="501317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6012160" y="4869160"/>
            <a:ext cx="122413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hthoek 19"/>
          <p:cNvSpPr/>
          <p:nvPr/>
        </p:nvSpPr>
        <p:spPr>
          <a:xfrm>
            <a:off x="5940152" y="4293096"/>
            <a:ext cx="16561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6156176" y="5373216"/>
            <a:ext cx="136815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hoek 22"/>
          <p:cNvSpPr/>
          <p:nvPr/>
        </p:nvSpPr>
        <p:spPr>
          <a:xfrm>
            <a:off x="6156176" y="5733256"/>
            <a:ext cx="144016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hoek 23"/>
          <p:cNvSpPr/>
          <p:nvPr/>
        </p:nvSpPr>
        <p:spPr>
          <a:xfrm>
            <a:off x="7236296" y="4725144"/>
            <a:ext cx="1296144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8" grpId="0" animBg="1"/>
      <p:bldP spid="22" grpId="0" animBg="1"/>
      <p:bldP spid="29" grpId="0"/>
      <p:bldP spid="30" grpId="0"/>
      <p:bldP spid="31" grpId="0"/>
      <p:bldP spid="39" grpId="0" animBg="1"/>
      <p:bldP spid="40" grpId="0" animBg="1"/>
      <p:bldP spid="41" grpId="0" animBg="1"/>
      <p:bldP spid="42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116</Words>
  <Application>Microsoft Office PowerPoint</Application>
  <PresentationFormat>Diavoorstelling (4:3)</PresentationFormat>
  <Paragraphs>85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Mol</vt:lpstr>
      <vt:lpstr>Molariteit</vt:lpstr>
      <vt:lpstr>Molariteit</vt:lpstr>
      <vt:lpstr>Rekenen met molariteit</vt:lpstr>
      <vt:lpstr>molberekeningen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</dc:title>
  <dc:creator>Nelly Andela</dc:creator>
  <cp:lastModifiedBy>Nelly Andela</cp:lastModifiedBy>
  <cp:revision>55</cp:revision>
  <dcterms:created xsi:type="dcterms:W3CDTF">2015-12-08T19:38:48Z</dcterms:created>
  <dcterms:modified xsi:type="dcterms:W3CDTF">2019-12-04T10:43:19Z</dcterms:modified>
</cp:coreProperties>
</file>