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4C3C3-81D8-4AF0-931F-E3C4C1674B1F}" type="datetimeFigureOut">
              <a:rPr lang="nl-NL" smtClean="0"/>
              <a:pPr/>
              <a:t>7-12-2020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1D580-C7BD-464E-9653-4057D824E4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304256"/>
          </a:xfrm>
        </p:spPr>
        <p:txBody>
          <a:bodyPr>
            <a:normAutofit fontScale="90000"/>
          </a:bodyPr>
          <a:lstStyle/>
          <a:p>
            <a:pPr algn="l"/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1800" dirty="0" smtClean="0"/>
              <a:t> </a:t>
            </a:r>
            <a:br>
              <a:rPr lang="nl-NL" sz="1800" dirty="0" smtClean="0"/>
            </a:br>
            <a:r>
              <a:rPr lang="nl-NL" sz="1800" dirty="0" smtClean="0"/>
              <a:t>Uit verroest ijzer (Fe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O</a:t>
            </a:r>
            <a:r>
              <a:rPr lang="nl-NL" sz="1800" baseline="-25000" dirty="0" smtClean="0"/>
              <a:t>3</a:t>
            </a:r>
            <a:r>
              <a:rPr lang="nl-NL" sz="1800" dirty="0" smtClean="0"/>
              <a:t>) kunnen we het ijzer weer terugwinnen door het te laten reageren met koolmonoxide. </a:t>
            </a:r>
            <a:br>
              <a:rPr lang="nl-NL" sz="1800" dirty="0" smtClean="0"/>
            </a:br>
            <a:r>
              <a:rPr lang="nl-NL" sz="1800" dirty="0" smtClean="0"/>
              <a:t>De volgende reactie treedt dan op</a:t>
            </a:r>
            <a:br>
              <a:rPr lang="nl-NL" sz="1800" dirty="0" smtClean="0"/>
            </a:br>
            <a:r>
              <a:rPr lang="nl-NL" sz="1800" dirty="0" smtClean="0"/>
              <a:t> </a:t>
            </a:r>
            <a:br>
              <a:rPr lang="nl-NL" sz="1800" dirty="0" smtClean="0"/>
            </a:br>
            <a:r>
              <a:rPr lang="en-GB" sz="1800" dirty="0" smtClean="0"/>
              <a:t>Fe</a:t>
            </a:r>
            <a:r>
              <a:rPr lang="en-GB" sz="1800" baseline="-25000" dirty="0" smtClean="0"/>
              <a:t>2</a:t>
            </a:r>
            <a:r>
              <a:rPr lang="en-GB" sz="1800" dirty="0" smtClean="0"/>
              <a:t>O</a:t>
            </a:r>
            <a:r>
              <a:rPr lang="en-GB" sz="1800" baseline="-25000" dirty="0" smtClean="0"/>
              <a:t>3</a:t>
            </a:r>
            <a:r>
              <a:rPr lang="en-GB" sz="1800" dirty="0" smtClean="0"/>
              <a:t>(s) + 3 CO(g) → 2Fe(s) + 3CO</a:t>
            </a:r>
            <a:r>
              <a:rPr lang="en-GB" sz="1800" baseline="-25000" dirty="0" smtClean="0"/>
              <a:t>2</a:t>
            </a:r>
            <a:r>
              <a:rPr lang="en-GB" sz="1800" dirty="0" smtClean="0"/>
              <a:t>(g)			(</a:t>
            </a:r>
            <a:r>
              <a:rPr lang="en-GB" sz="1800" dirty="0" err="1" smtClean="0"/>
              <a:t>Stap</a:t>
            </a:r>
            <a:r>
              <a:rPr lang="en-GB" sz="1800" dirty="0" smtClean="0"/>
              <a:t> 1)</a:t>
            </a: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en-GB" sz="1800" dirty="0" smtClean="0"/>
              <a:t>	</a:t>
            </a: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1800" dirty="0" smtClean="0"/>
              <a:t>a	Als we 500 g Fe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O</a:t>
            </a:r>
            <a:r>
              <a:rPr lang="nl-NL" sz="1800" baseline="-25000" dirty="0" smtClean="0"/>
              <a:t>3</a:t>
            </a:r>
            <a:r>
              <a:rPr lang="nl-NL" sz="1800" dirty="0" smtClean="0"/>
              <a:t> hebben hoeveel g ijzer kunnen we dan krijgen?</a:t>
            </a:r>
            <a:br>
              <a:rPr lang="nl-NL" sz="1800" dirty="0" smtClean="0"/>
            </a:br>
            <a:r>
              <a:rPr lang="nl-NL" sz="1800" dirty="0" smtClean="0"/>
              <a:t>We voeren de reactie uit bij  T = 298 K en p = p</a:t>
            </a:r>
            <a:r>
              <a:rPr lang="nl-NL" sz="1800" baseline="-25000" dirty="0" smtClean="0"/>
              <a:t>o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r>
              <a:rPr lang="nl-NL" sz="1800" dirty="0" smtClean="0"/>
              <a:t>b</a:t>
            </a:r>
            <a:r>
              <a:rPr lang="nl-NL" sz="1800" dirty="0" smtClean="0"/>
              <a:t>	Hoeveel L</a:t>
            </a:r>
            <a:r>
              <a:rPr lang="nl-NL" sz="1800" dirty="0" smtClean="0"/>
              <a:t> </a:t>
            </a:r>
            <a:r>
              <a:rPr lang="nl-NL" sz="1800" dirty="0" smtClean="0"/>
              <a:t>CO hebben we dan nodig</a:t>
            </a:r>
            <a:r>
              <a:rPr lang="nl-NL" sz="1800" dirty="0" smtClean="0"/>
              <a:t>?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 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2492896"/>
            <a:ext cx="7232848" cy="3816424"/>
          </a:xfrm>
        </p:spPr>
        <p:txBody>
          <a:bodyPr/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   </a:t>
            </a:r>
            <a:r>
              <a:rPr lang="en-GB" sz="2400" dirty="0" smtClean="0">
                <a:solidFill>
                  <a:schemeClr val="tx1"/>
                </a:solidFill>
              </a:rPr>
              <a:t>         </a:t>
            </a:r>
            <a:r>
              <a:rPr lang="en-GB" sz="2400" dirty="0" smtClean="0">
                <a:solidFill>
                  <a:schemeClr val="tx1"/>
                </a:solidFill>
              </a:rPr>
              <a:t>	</a:t>
            </a:r>
            <a:r>
              <a:rPr lang="en-GB" sz="2400" dirty="0" smtClean="0">
                <a:solidFill>
                  <a:schemeClr val="tx1"/>
                </a:solidFill>
              </a:rPr>
              <a:t>a    M(Fe</a:t>
            </a:r>
            <a:r>
              <a:rPr lang="en-GB" sz="2400" baseline="-25000" dirty="0" smtClean="0">
                <a:solidFill>
                  <a:schemeClr val="tx1"/>
                </a:solidFill>
              </a:rPr>
              <a:t>2</a:t>
            </a:r>
            <a:r>
              <a:rPr lang="en-GB" sz="2400" dirty="0" smtClean="0">
                <a:solidFill>
                  <a:schemeClr val="tx1"/>
                </a:solidFill>
              </a:rPr>
              <a:t>O</a:t>
            </a:r>
            <a:r>
              <a:rPr lang="en-GB" sz="2400" baseline="-25000" dirty="0" smtClean="0">
                <a:solidFill>
                  <a:schemeClr val="tx1"/>
                </a:solidFill>
              </a:rPr>
              <a:t>3</a:t>
            </a:r>
            <a:r>
              <a:rPr lang="en-GB" sz="2400" dirty="0" smtClean="0">
                <a:solidFill>
                  <a:schemeClr val="tx1"/>
                </a:solidFill>
              </a:rPr>
              <a:t>) = 159,69</a:t>
            </a:r>
            <a:r>
              <a:rPr lang="en-GB" sz="2400" dirty="0">
                <a:solidFill>
                  <a:schemeClr val="tx1"/>
                </a:solidFill>
              </a:rPr>
              <a:t>	</a:t>
            </a:r>
            <a:r>
              <a:rPr lang="en-GB" sz="2400" dirty="0" smtClean="0">
                <a:solidFill>
                  <a:schemeClr val="tx1"/>
                </a:solidFill>
              </a:rPr>
              <a:t>		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547664" y="3036560"/>
          <a:ext cx="283197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988"/>
                <a:gridCol w="1415988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1835696" y="29969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</a:t>
            </a:r>
            <a:r>
              <a:rPr lang="en-GB" dirty="0" smtClean="0"/>
              <a:t>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275856" y="29969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r>
              <a:rPr lang="nl-NL" dirty="0" smtClean="0"/>
              <a:t> </a:t>
            </a:r>
            <a:r>
              <a:rPr lang="en-GB" dirty="0" smtClean="0"/>
              <a:t>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195736" y="33569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275856" y="335699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159,69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3419872" y="37170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500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2195736" y="37170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860032" y="335699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               	                </a:t>
            </a:r>
            <a:endParaRPr lang="nl-NL" dirty="0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5318862" y="3538147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64088" y="320368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 </a:t>
            </a:r>
            <a:r>
              <a:rPr lang="nl-NL" dirty="0"/>
              <a:t>•</a:t>
            </a:r>
            <a:r>
              <a:rPr lang="nl-NL" dirty="0" smtClean="0"/>
              <a:t> </a:t>
            </a:r>
            <a:r>
              <a:rPr lang="nl-NL" dirty="0" smtClean="0"/>
              <a:t>500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5436096" y="35010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159,69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6588224" y="33477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r>
              <a:rPr lang="nl-NL" dirty="0" smtClean="0"/>
              <a:t>3,131.. mol </a:t>
            </a:r>
            <a:r>
              <a:rPr lang="en-GB" dirty="0" smtClean="0"/>
              <a:t>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r>
              <a:rPr lang="nl-NL" dirty="0" smtClean="0"/>
              <a:t>  </a:t>
            </a:r>
            <a:endParaRPr lang="nl-NL" dirty="0"/>
          </a:p>
        </p:txBody>
      </p:sp>
      <p:graphicFrame>
        <p:nvGraphicFramePr>
          <p:cNvPr id="16" name="Tabel 15"/>
          <p:cNvGraphicFramePr>
            <a:graphicFrameLocks noGrp="1"/>
          </p:cNvGraphicFramePr>
          <p:nvPr/>
        </p:nvGraphicFramePr>
        <p:xfrm>
          <a:off x="1596008" y="4293096"/>
          <a:ext cx="283197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988"/>
                <a:gridCol w="1415988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el 17"/>
          <p:cNvGraphicFramePr>
            <a:graphicFrameLocks noGrp="1"/>
          </p:cNvGraphicFramePr>
          <p:nvPr/>
        </p:nvGraphicFramePr>
        <p:xfrm>
          <a:off x="1619672" y="5556840"/>
          <a:ext cx="283197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988"/>
                <a:gridCol w="1415988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kstvak 20"/>
          <p:cNvSpPr txBox="1"/>
          <p:nvPr/>
        </p:nvSpPr>
        <p:spPr>
          <a:xfrm>
            <a:off x="1763688" y="42930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</a:t>
            </a:r>
            <a:r>
              <a:rPr lang="en-GB" dirty="0" smtClean="0"/>
              <a:t>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3131840" y="42930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</a:t>
            </a:r>
            <a:r>
              <a:rPr lang="en-GB" dirty="0" smtClean="0"/>
              <a:t>Fe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2123728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3347864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1979712" y="50131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3,131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3347864" y="50131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4860032" y="45811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5292080" y="4365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3.131 </a:t>
            </a:r>
            <a:r>
              <a:rPr lang="nl-NL" dirty="0"/>
              <a:t>•</a:t>
            </a:r>
            <a:r>
              <a:rPr lang="nl-NL" dirty="0" smtClean="0"/>
              <a:t> </a:t>
            </a:r>
            <a:r>
              <a:rPr lang="nl-NL" dirty="0" smtClean="0"/>
              <a:t>2</a:t>
            </a:r>
            <a:endParaRPr lang="nl-NL" dirty="0"/>
          </a:p>
        </p:txBody>
      </p:sp>
      <p:cxnSp>
        <p:nvCxnSpPr>
          <p:cNvPr id="29" name="Rechte verbindingslijn 28"/>
          <p:cNvCxnSpPr/>
          <p:nvPr/>
        </p:nvCxnSpPr>
        <p:spPr>
          <a:xfrm>
            <a:off x="5292080" y="4762647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kstvak 29"/>
          <p:cNvSpPr txBox="1"/>
          <p:nvPr/>
        </p:nvSpPr>
        <p:spPr>
          <a:xfrm>
            <a:off x="5652120" y="47251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31" name="Tekstvak 30"/>
          <p:cNvSpPr txBox="1"/>
          <p:nvPr/>
        </p:nvSpPr>
        <p:spPr>
          <a:xfrm>
            <a:off x="6660232" y="450912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6,262.. Mol Fe</a:t>
            </a:r>
            <a:endParaRPr lang="nl-NL" dirty="0"/>
          </a:p>
        </p:txBody>
      </p:sp>
      <p:sp>
        <p:nvSpPr>
          <p:cNvPr id="33" name="Tekstvak 32"/>
          <p:cNvSpPr txBox="1"/>
          <p:nvPr/>
        </p:nvSpPr>
        <p:spPr>
          <a:xfrm>
            <a:off x="1835696" y="55172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</a:t>
            </a:r>
            <a:r>
              <a:rPr lang="en-GB" dirty="0" smtClean="0"/>
              <a:t>Fe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4" name="Tekstvak 33"/>
          <p:cNvSpPr txBox="1"/>
          <p:nvPr/>
        </p:nvSpPr>
        <p:spPr>
          <a:xfrm>
            <a:off x="3419872" y="55172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r>
              <a:rPr lang="nl-NL" dirty="0" smtClean="0"/>
              <a:t> </a:t>
            </a:r>
            <a:r>
              <a:rPr lang="en-GB" dirty="0" smtClean="0"/>
              <a:t>Fe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5" name="Tekstvak 34"/>
          <p:cNvSpPr txBox="1"/>
          <p:nvPr/>
        </p:nvSpPr>
        <p:spPr>
          <a:xfrm>
            <a:off x="2123728" y="58772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36" name="Tekstvak 35"/>
          <p:cNvSpPr txBox="1"/>
          <p:nvPr/>
        </p:nvSpPr>
        <p:spPr>
          <a:xfrm>
            <a:off x="3347864" y="587727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55,85</a:t>
            </a:r>
            <a:endParaRPr lang="nl-NL" dirty="0"/>
          </a:p>
        </p:txBody>
      </p:sp>
      <p:sp>
        <p:nvSpPr>
          <p:cNvPr id="37" name="Tekstvak 36"/>
          <p:cNvSpPr txBox="1"/>
          <p:nvPr/>
        </p:nvSpPr>
        <p:spPr>
          <a:xfrm>
            <a:off x="1907704" y="630932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6,262</a:t>
            </a:r>
            <a:endParaRPr lang="nl-NL" dirty="0"/>
          </a:p>
        </p:txBody>
      </p:sp>
      <p:sp>
        <p:nvSpPr>
          <p:cNvPr id="38" name="Tekstvak 37"/>
          <p:cNvSpPr txBox="1"/>
          <p:nvPr/>
        </p:nvSpPr>
        <p:spPr>
          <a:xfrm>
            <a:off x="5004048" y="58772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</a:t>
            </a:r>
            <a:endParaRPr lang="nl-NL" dirty="0"/>
          </a:p>
        </p:txBody>
      </p:sp>
      <p:sp>
        <p:nvSpPr>
          <p:cNvPr id="39" name="Tekstvak 38"/>
          <p:cNvSpPr txBox="1"/>
          <p:nvPr/>
        </p:nvSpPr>
        <p:spPr>
          <a:xfrm>
            <a:off x="3563888" y="63093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40" name="Tekstvak 39"/>
          <p:cNvSpPr txBox="1"/>
          <p:nvPr/>
        </p:nvSpPr>
        <p:spPr>
          <a:xfrm>
            <a:off x="6876256" y="58772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350 g Fe</a:t>
            </a:r>
            <a:endParaRPr lang="nl-NL" dirty="0"/>
          </a:p>
        </p:txBody>
      </p:sp>
      <p:sp>
        <p:nvSpPr>
          <p:cNvPr id="41" name="Tekstvak 40"/>
          <p:cNvSpPr txBox="1"/>
          <p:nvPr/>
        </p:nvSpPr>
        <p:spPr>
          <a:xfrm>
            <a:off x="5292080" y="57239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</a:t>
            </a:r>
            <a:r>
              <a:rPr lang="nl-NL" dirty="0" smtClean="0"/>
              <a:t>.262 </a:t>
            </a:r>
            <a:r>
              <a:rPr lang="nl-NL" dirty="0"/>
              <a:t>•</a:t>
            </a:r>
            <a:r>
              <a:rPr lang="nl-NL" dirty="0" smtClean="0"/>
              <a:t> </a:t>
            </a:r>
            <a:r>
              <a:rPr lang="nl-NL" dirty="0" smtClean="0"/>
              <a:t>55,85</a:t>
            </a:r>
            <a:endParaRPr lang="nl-NL" dirty="0"/>
          </a:p>
        </p:txBody>
      </p:sp>
      <p:cxnSp>
        <p:nvCxnSpPr>
          <p:cNvPr id="42" name="Rechte verbindingslijn 41"/>
          <p:cNvCxnSpPr/>
          <p:nvPr/>
        </p:nvCxnSpPr>
        <p:spPr>
          <a:xfrm>
            <a:off x="5465423" y="6072996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kstvak 42"/>
          <p:cNvSpPr txBox="1"/>
          <p:nvPr/>
        </p:nvSpPr>
        <p:spPr>
          <a:xfrm>
            <a:off x="5868144" y="60212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44" name="Tekstvak 43"/>
          <p:cNvSpPr txBox="1"/>
          <p:nvPr/>
        </p:nvSpPr>
        <p:spPr>
          <a:xfrm>
            <a:off x="395536" y="256490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Stap 2</a:t>
            </a:r>
            <a:endParaRPr lang="nl-NL" dirty="0"/>
          </a:p>
        </p:txBody>
      </p:sp>
      <p:sp>
        <p:nvSpPr>
          <p:cNvPr id="45" name="Tekstvak 44"/>
          <p:cNvSpPr txBox="1"/>
          <p:nvPr/>
        </p:nvSpPr>
        <p:spPr>
          <a:xfrm>
            <a:off x="395536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Stap 3</a:t>
            </a:r>
            <a:endParaRPr lang="nl-NL" dirty="0"/>
          </a:p>
        </p:txBody>
      </p:sp>
      <p:sp>
        <p:nvSpPr>
          <p:cNvPr id="46" name="Tekstvak 45"/>
          <p:cNvSpPr txBox="1"/>
          <p:nvPr/>
        </p:nvSpPr>
        <p:spPr>
          <a:xfrm>
            <a:off x="467544" y="55892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Stap 4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3" grpId="0"/>
      <p:bldP spid="44" grpId="0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 17"/>
          <p:cNvGraphicFramePr>
            <a:graphicFrameLocks noGrp="1"/>
          </p:cNvGraphicFramePr>
          <p:nvPr/>
        </p:nvGraphicFramePr>
        <p:xfrm>
          <a:off x="1691680" y="5085184"/>
          <a:ext cx="283197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988"/>
                <a:gridCol w="1415988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304256"/>
          </a:xfrm>
        </p:spPr>
        <p:txBody>
          <a:bodyPr>
            <a:normAutofit fontScale="90000"/>
          </a:bodyPr>
          <a:lstStyle/>
          <a:p>
            <a:pPr algn="l"/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nl-NL" sz="2000" dirty="0" smtClean="0">
                <a:latin typeface="Arial" pitchFamily="34" charset="0"/>
                <a:cs typeface="Arial" pitchFamily="34" charset="0"/>
              </a:rPr>
            </a:br>
            <a:r>
              <a:rPr lang="nl-NL" sz="1800" dirty="0" smtClean="0"/>
              <a:t> </a:t>
            </a:r>
            <a:br>
              <a:rPr lang="nl-NL" sz="1800" dirty="0" smtClean="0"/>
            </a:br>
            <a:r>
              <a:rPr lang="nl-NL" sz="1800" dirty="0" smtClean="0"/>
              <a:t>Uit verroest ijzer (Fe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O</a:t>
            </a:r>
            <a:r>
              <a:rPr lang="nl-NL" sz="1800" baseline="-25000" dirty="0" smtClean="0"/>
              <a:t>3</a:t>
            </a:r>
            <a:r>
              <a:rPr lang="nl-NL" sz="1800" dirty="0" smtClean="0"/>
              <a:t>) kunnen we het ijzer weer terugwinnen door het te laten reageren met koolmonoxide. </a:t>
            </a:r>
            <a:br>
              <a:rPr lang="nl-NL" sz="1800" dirty="0" smtClean="0"/>
            </a:br>
            <a:r>
              <a:rPr lang="nl-NL" sz="1800" dirty="0" smtClean="0"/>
              <a:t>De volgende reactie treedt dan op</a:t>
            </a:r>
            <a:br>
              <a:rPr lang="nl-NL" sz="1800" dirty="0" smtClean="0"/>
            </a:br>
            <a:r>
              <a:rPr lang="nl-NL" sz="1800" dirty="0" smtClean="0"/>
              <a:t> </a:t>
            </a:r>
            <a:br>
              <a:rPr lang="nl-NL" sz="1800" dirty="0" smtClean="0"/>
            </a:br>
            <a:r>
              <a:rPr lang="en-GB" sz="1800" dirty="0" smtClean="0"/>
              <a:t>Fe</a:t>
            </a:r>
            <a:r>
              <a:rPr lang="en-GB" sz="1800" baseline="-25000" dirty="0" smtClean="0"/>
              <a:t>2</a:t>
            </a:r>
            <a:r>
              <a:rPr lang="en-GB" sz="1800" dirty="0" smtClean="0"/>
              <a:t>O</a:t>
            </a:r>
            <a:r>
              <a:rPr lang="en-GB" sz="1800" baseline="-25000" dirty="0" smtClean="0"/>
              <a:t>3</a:t>
            </a:r>
            <a:r>
              <a:rPr lang="en-GB" sz="1800" dirty="0" smtClean="0"/>
              <a:t>(s) + 3 CO(g) → 2Fe(s) + 3CO</a:t>
            </a:r>
            <a:r>
              <a:rPr lang="en-GB" sz="1800" baseline="-25000" dirty="0" smtClean="0"/>
              <a:t>2</a:t>
            </a:r>
            <a:r>
              <a:rPr lang="en-GB" sz="1800" dirty="0" smtClean="0"/>
              <a:t>(g)			(</a:t>
            </a:r>
            <a:r>
              <a:rPr lang="en-GB" sz="1800" dirty="0" err="1" smtClean="0"/>
              <a:t>Stap</a:t>
            </a:r>
            <a:r>
              <a:rPr lang="en-GB" sz="1800" dirty="0" smtClean="0"/>
              <a:t> 1)</a:t>
            </a: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en-GB" sz="1800" dirty="0" smtClean="0"/>
              <a:t>	</a:t>
            </a: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1800" dirty="0" smtClean="0"/>
              <a:t>a	Als we 500 g Fe</a:t>
            </a:r>
            <a:r>
              <a:rPr lang="nl-NL" sz="1800" baseline="-25000" dirty="0" smtClean="0"/>
              <a:t>2</a:t>
            </a:r>
            <a:r>
              <a:rPr lang="nl-NL" sz="1800" dirty="0" smtClean="0"/>
              <a:t>O</a:t>
            </a:r>
            <a:r>
              <a:rPr lang="nl-NL" sz="1800" baseline="-25000" dirty="0" smtClean="0"/>
              <a:t>3</a:t>
            </a:r>
            <a:r>
              <a:rPr lang="nl-NL" sz="1800" dirty="0" smtClean="0"/>
              <a:t> hebben hoeveel g ijzer kunnen we dan krijgen?</a:t>
            </a:r>
            <a:br>
              <a:rPr lang="nl-NL" sz="1800" dirty="0" smtClean="0"/>
            </a:br>
            <a:r>
              <a:rPr lang="nl-NL" sz="1800" dirty="0" smtClean="0"/>
              <a:t>We voeren de reactie uit bij  T = 298 K en p = p</a:t>
            </a:r>
            <a:r>
              <a:rPr lang="nl-NL" sz="1800" baseline="-25000" dirty="0" smtClean="0"/>
              <a:t>o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r>
              <a:rPr lang="nl-NL" sz="1800" dirty="0" smtClean="0"/>
              <a:t>b</a:t>
            </a:r>
            <a:r>
              <a:rPr lang="nl-NL" sz="1800" dirty="0" smtClean="0"/>
              <a:t>	Hoeveel L</a:t>
            </a:r>
            <a:r>
              <a:rPr lang="nl-NL" sz="1800" dirty="0" smtClean="0"/>
              <a:t> </a:t>
            </a:r>
            <a:r>
              <a:rPr lang="nl-NL" sz="1800" dirty="0" smtClean="0"/>
              <a:t>CO hebben we dan nodig</a:t>
            </a:r>
            <a:r>
              <a:rPr lang="nl-NL" sz="1800" dirty="0" smtClean="0"/>
              <a:t>?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nl-NL" sz="1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 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2492896"/>
            <a:ext cx="7232848" cy="3816424"/>
          </a:xfrm>
        </p:spPr>
        <p:txBody>
          <a:bodyPr/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   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	  </a:t>
            </a:r>
            <a:r>
              <a:rPr lang="en-GB" sz="2400" dirty="0" err="1" smtClean="0">
                <a:solidFill>
                  <a:schemeClr val="tx1"/>
                </a:solidFill>
              </a:rPr>
              <a:t>stap</a:t>
            </a:r>
            <a:r>
              <a:rPr lang="en-GB" sz="2400" dirty="0" smtClean="0">
                <a:solidFill>
                  <a:schemeClr val="tx1"/>
                </a:solidFill>
              </a:rPr>
              <a:t> 2 is </a:t>
            </a:r>
            <a:r>
              <a:rPr lang="en-GB" sz="2400" dirty="0" err="1" smtClean="0">
                <a:solidFill>
                  <a:schemeClr val="tx1"/>
                </a:solidFill>
              </a:rPr>
              <a:t>gelijk</a:t>
            </a:r>
            <a:endParaRPr lang="en-GB" sz="2400" dirty="0" smtClean="0">
              <a:solidFill>
                <a:schemeClr val="tx1"/>
              </a:solidFill>
            </a:endParaRP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	</a:t>
            </a:r>
            <a:endParaRPr lang="en-GB" sz="2400" dirty="0" smtClean="0">
              <a:solidFill>
                <a:schemeClr val="tx1"/>
              </a:solidFill>
            </a:endParaRP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  <a:p>
            <a:pPr algn="l"/>
            <a:r>
              <a:rPr lang="en-GB" sz="2000" dirty="0" err="1" smtClean="0">
                <a:solidFill>
                  <a:schemeClr val="tx1"/>
                </a:solidFill>
              </a:rPr>
              <a:t>stap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4	  </a:t>
            </a:r>
            <a:r>
              <a:rPr lang="en-GB" sz="2000" dirty="0" err="1" smtClean="0">
                <a:solidFill>
                  <a:schemeClr val="tx1"/>
                </a:solidFill>
              </a:rPr>
              <a:t>Zoek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</a:rPr>
              <a:t>molair</a:t>
            </a:r>
            <a:r>
              <a:rPr lang="en-GB" sz="2000" dirty="0" smtClean="0">
                <a:solidFill>
                  <a:schemeClr val="tx1"/>
                </a:solidFill>
              </a:rPr>
              <a:t> volume op in </a:t>
            </a:r>
            <a:r>
              <a:rPr lang="en-GB" sz="2000" dirty="0" err="1" smtClean="0">
                <a:solidFill>
                  <a:schemeClr val="tx1"/>
                </a:solidFill>
              </a:rPr>
              <a:t>binas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</a:rPr>
              <a:t>tabel</a:t>
            </a:r>
            <a:r>
              <a:rPr lang="en-GB" sz="2000" dirty="0" smtClean="0">
                <a:solidFill>
                  <a:schemeClr val="tx1"/>
                </a:solidFill>
              </a:rPr>
              <a:t> 7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	</a:t>
            </a:r>
            <a:r>
              <a:rPr lang="en-GB" sz="2000" dirty="0" smtClean="0">
                <a:solidFill>
                  <a:schemeClr val="tx1"/>
                </a:solidFill>
              </a:rPr>
              <a:t>	   V   </a:t>
            </a:r>
            <a:r>
              <a:rPr lang="nl-NL" sz="2000" dirty="0" smtClean="0">
                <a:solidFill>
                  <a:schemeClr val="tx1"/>
                </a:solidFill>
              </a:rPr>
              <a:t>=  24,5 L mol</a:t>
            </a:r>
            <a:r>
              <a:rPr lang="nl-NL" sz="2000" baseline="30000" dirty="0" smtClean="0">
                <a:solidFill>
                  <a:schemeClr val="tx1"/>
                </a:solidFill>
              </a:rPr>
              <a:t>-1</a:t>
            </a:r>
            <a:endParaRPr lang="en-GB" sz="2000" dirty="0" smtClean="0">
              <a:solidFill>
                <a:schemeClr val="tx1"/>
              </a:solidFill>
            </a:endParaRP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	</a:t>
            </a:r>
            <a:r>
              <a:rPr lang="en-GB" sz="2400" dirty="0" smtClean="0">
                <a:solidFill>
                  <a:schemeClr val="tx1"/>
                </a:solidFill>
              </a:rPr>
              <a:t>		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763688" y="2996952"/>
          <a:ext cx="283197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988"/>
                <a:gridCol w="1415988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1979712" y="298766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</a:t>
            </a:r>
            <a:r>
              <a:rPr lang="en-GB" dirty="0" smtClean="0"/>
              <a:t>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491880" y="29969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CO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339752" y="33569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779912" y="33569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2195736" y="37170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6,262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3779912" y="37170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932040" y="33569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               </a:t>
            </a:r>
            <a:r>
              <a:rPr lang="nl-NL" dirty="0" smtClean="0"/>
              <a:t>          </a:t>
            </a:r>
            <a:endParaRPr lang="nl-NL" dirty="0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5344290" y="3554083"/>
            <a:ext cx="1027910" cy="189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292080" y="321297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6,262 </a:t>
            </a:r>
            <a:r>
              <a:rPr lang="nl-NL" dirty="0"/>
              <a:t>•</a:t>
            </a:r>
            <a:r>
              <a:rPr lang="nl-NL" dirty="0" smtClean="0"/>
              <a:t>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5652120" y="35637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6876256" y="53012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r>
              <a:rPr lang="nl-NL" dirty="0" smtClean="0"/>
              <a:t>460 L  CO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3491880" y="50851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 CO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1979712" y="580526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18,786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3491880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24,5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6516216" y="3429000"/>
            <a:ext cx="179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r>
              <a:rPr lang="nl-NL" dirty="0" smtClean="0"/>
              <a:t>18,786 mol</a:t>
            </a:r>
            <a:r>
              <a:rPr lang="nl-NL" dirty="0" smtClean="0"/>
              <a:t>  CO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539552" y="31409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</a:t>
            </a:r>
            <a:r>
              <a:rPr lang="nl-NL" dirty="0" smtClean="0"/>
              <a:t>tap 3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3851920" y="25649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dus</a:t>
            </a:r>
            <a:r>
              <a:rPr lang="en-GB" dirty="0" smtClean="0"/>
              <a:t> 6,262 mol Fe</a:t>
            </a:r>
            <a:r>
              <a:rPr lang="en-GB" baseline="-25000" dirty="0" smtClean="0"/>
              <a:t>2</a:t>
            </a:r>
            <a:r>
              <a:rPr lang="en-GB" dirty="0" smtClean="0"/>
              <a:t>O</a:t>
            </a:r>
            <a:r>
              <a:rPr lang="en-GB" baseline="-25000" dirty="0" smtClean="0"/>
              <a:t>3</a:t>
            </a:r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1979712" y="508518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r>
              <a:rPr lang="nl-NL" dirty="0" smtClean="0"/>
              <a:t>ol CO</a:t>
            </a:r>
            <a:endParaRPr lang="nl-NL" dirty="0"/>
          </a:p>
        </p:txBody>
      </p:sp>
      <p:sp>
        <p:nvSpPr>
          <p:cNvPr id="30" name="Tekstvak 29"/>
          <p:cNvSpPr txBox="1"/>
          <p:nvPr/>
        </p:nvSpPr>
        <p:spPr>
          <a:xfrm>
            <a:off x="2411760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31" name="Tekstvak 30"/>
          <p:cNvSpPr txBox="1"/>
          <p:nvPr/>
        </p:nvSpPr>
        <p:spPr>
          <a:xfrm>
            <a:off x="3635896" y="580526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2" name="Tekstvak 31"/>
          <p:cNvSpPr txBox="1"/>
          <p:nvPr/>
        </p:nvSpPr>
        <p:spPr>
          <a:xfrm>
            <a:off x="5004048" y="53012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               </a:t>
            </a:r>
            <a:r>
              <a:rPr lang="nl-NL" dirty="0" smtClean="0"/>
              <a:t>          </a:t>
            </a:r>
            <a:endParaRPr lang="nl-NL" dirty="0"/>
          </a:p>
        </p:txBody>
      </p:sp>
      <p:sp>
        <p:nvSpPr>
          <p:cNvPr id="33" name="Tekstvak 32"/>
          <p:cNvSpPr txBox="1"/>
          <p:nvPr/>
        </p:nvSpPr>
        <p:spPr>
          <a:xfrm>
            <a:off x="5364088" y="51479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18,786 </a:t>
            </a:r>
            <a:r>
              <a:rPr lang="nl-NL" dirty="0"/>
              <a:t>•</a:t>
            </a:r>
            <a:r>
              <a:rPr lang="nl-NL" dirty="0" smtClean="0"/>
              <a:t> </a:t>
            </a:r>
            <a:r>
              <a:rPr lang="nl-NL" dirty="0" smtClean="0"/>
              <a:t>24,5</a:t>
            </a:r>
            <a:endParaRPr lang="nl-NL" dirty="0"/>
          </a:p>
        </p:txBody>
      </p:sp>
      <p:sp>
        <p:nvSpPr>
          <p:cNvPr id="34" name="Tekstvak 33"/>
          <p:cNvSpPr txBox="1"/>
          <p:nvPr/>
        </p:nvSpPr>
        <p:spPr>
          <a:xfrm>
            <a:off x="5940152" y="54452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cxnSp>
        <p:nvCxnSpPr>
          <p:cNvPr id="35" name="Rechte verbindingslijn 34"/>
          <p:cNvCxnSpPr/>
          <p:nvPr/>
        </p:nvCxnSpPr>
        <p:spPr>
          <a:xfrm>
            <a:off x="5424858" y="5488151"/>
            <a:ext cx="1349962" cy="105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7" grpId="0"/>
      <p:bldP spid="19" grpId="0"/>
      <p:bldP spid="20" grpId="0"/>
      <p:bldP spid="21" grpId="0"/>
      <p:bldP spid="22" grpId="0"/>
      <p:bldP spid="23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107</Words>
  <Application>Microsoft Office PowerPoint</Application>
  <PresentationFormat>Diavoorstelling (4:3)</PresentationFormat>
  <Paragraphs>65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    Uit verroest ijzer (Fe2O3) kunnen we het ijzer weer terugwinnen door het te laten reageren met koolmonoxide.  De volgende reactie treedt dan op   Fe2O3(s) + 3 CO(g) → 2Fe(s) + 3CO2(g)   (Stap 1)   a Als we 500 g Fe2O3 hebben hoeveel g ijzer kunnen we dan krijgen? We voeren de reactie uit bij  T = 298 K en p = po  b Hoeveel L CO hebben we dan nodig?      </vt:lpstr>
      <vt:lpstr>    Uit verroest ijzer (Fe2O3) kunnen we het ijzer weer terugwinnen door het te laten reageren met koolmonoxide.  De volgende reactie treedt dan op   Fe2O3(s) + 3 CO(g) → 2Fe(s) + 3CO2(g)   (Stap 1)   a Als we 500 g Fe2O3 hebben hoeveel g ijzer kunnen we dan krijgen? We voeren de reactie uit bij  T = 298 K en p = po  b Hoeveel L CO hebben we dan nodig?     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Methanol (CH3OH)  kan gemaakt worden uit synthese gas.  Synthese gas is een mengsel van koolmonoxide en waterstof.  Deze twee stoffen reageren onder standaard druk en 25  °C  omstandigheden tot methanol.    a Geef een kloppende reactievergelijking  b Hoeveel L waterstof hebben we nodig om 100 g     methanol te maken.  c Hoeveel L koolmonoxide hebben we dan nodig.</dc:title>
  <dc:creator>Nelly Andela</dc:creator>
  <cp:lastModifiedBy>Nelly Andela</cp:lastModifiedBy>
  <cp:revision>15</cp:revision>
  <dcterms:created xsi:type="dcterms:W3CDTF">2020-11-30T13:31:46Z</dcterms:created>
  <dcterms:modified xsi:type="dcterms:W3CDTF">2020-12-07T12:23:30Z</dcterms:modified>
</cp:coreProperties>
</file>