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2" r:id="rId3"/>
    <p:sldId id="258" r:id="rId4"/>
    <p:sldId id="271" r:id="rId5"/>
    <p:sldId id="27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CB58-9456-455B-B1D4-3EAB7F4400AD}" type="datetimeFigureOut">
              <a:rPr lang="nl-NL" smtClean="0"/>
              <a:pPr/>
              <a:t>20-1-2021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B86B-6B6E-4437-94A0-E69F986CFA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CB58-9456-455B-B1D4-3EAB7F4400AD}" type="datetimeFigureOut">
              <a:rPr lang="nl-NL" smtClean="0"/>
              <a:pPr/>
              <a:t>20-1-2021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B86B-6B6E-4437-94A0-E69F986CFA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CB58-9456-455B-B1D4-3EAB7F4400AD}" type="datetimeFigureOut">
              <a:rPr lang="nl-NL" smtClean="0"/>
              <a:pPr/>
              <a:t>20-1-2021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B86B-6B6E-4437-94A0-E69F986CFA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CB58-9456-455B-B1D4-3EAB7F4400AD}" type="datetimeFigureOut">
              <a:rPr lang="nl-NL" smtClean="0"/>
              <a:pPr/>
              <a:t>20-1-2021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B86B-6B6E-4437-94A0-E69F986CFA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CB58-9456-455B-B1D4-3EAB7F4400AD}" type="datetimeFigureOut">
              <a:rPr lang="nl-NL" smtClean="0"/>
              <a:pPr/>
              <a:t>20-1-2021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B86B-6B6E-4437-94A0-E69F986CFA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CB58-9456-455B-B1D4-3EAB7F4400AD}" type="datetimeFigureOut">
              <a:rPr lang="nl-NL" smtClean="0"/>
              <a:pPr/>
              <a:t>20-1-2021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B86B-6B6E-4437-94A0-E69F986CFA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CB58-9456-455B-B1D4-3EAB7F4400AD}" type="datetimeFigureOut">
              <a:rPr lang="nl-NL" smtClean="0"/>
              <a:pPr/>
              <a:t>20-1-2021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B86B-6B6E-4437-94A0-E69F986CFA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CB58-9456-455B-B1D4-3EAB7F4400AD}" type="datetimeFigureOut">
              <a:rPr lang="nl-NL" smtClean="0"/>
              <a:pPr/>
              <a:t>20-1-2021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B86B-6B6E-4437-94A0-E69F986CFA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CB58-9456-455B-B1D4-3EAB7F4400AD}" type="datetimeFigureOut">
              <a:rPr lang="nl-NL" smtClean="0"/>
              <a:pPr/>
              <a:t>20-1-2021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B86B-6B6E-4437-94A0-E69F986CFA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CB58-9456-455B-B1D4-3EAB7F4400AD}" type="datetimeFigureOut">
              <a:rPr lang="nl-NL" smtClean="0"/>
              <a:pPr/>
              <a:t>20-1-2021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B86B-6B6E-4437-94A0-E69F986CFA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CB58-9456-455B-B1D4-3EAB7F4400AD}" type="datetimeFigureOut">
              <a:rPr lang="nl-NL" smtClean="0"/>
              <a:pPr/>
              <a:t>20-1-2021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B86B-6B6E-4437-94A0-E69F986CFA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DCB58-9456-455B-B1D4-3EAB7F4400AD}" type="datetimeFigureOut">
              <a:rPr lang="nl-NL" smtClean="0"/>
              <a:pPr/>
              <a:t>20-1-2021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3B86B-6B6E-4437-94A0-E69F986CFA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Zouten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Verbinding tussen </a:t>
            </a:r>
          </a:p>
          <a:p>
            <a:pPr lvl="1"/>
            <a:r>
              <a:rPr lang="nl-NL" dirty="0"/>
              <a:t>Metaal en niet metaal</a:t>
            </a:r>
          </a:p>
          <a:p>
            <a:pPr lvl="1"/>
            <a:r>
              <a:rPr lang="nl-NL" dirty="0"/>
              <a:t>Ionen</a:t>
            </a:r>
          </a:p>
          <a:p>
            <a:r>
              <a:rPr lang="nl-NL" dirty="0" smtClean="0"/>
              <a:t>Veel zouten zijn oplosbaar in water</a:t>
            </a:r>
          </a:p>
          <a:p>
            <a:pPr lvl="1"/>
            <a:r>
              <a:rPr lang="nl-NL" dirty="0" smtClean="0"/>
              <a:t>Oplosbaarheid zout</a:t>
            </a:r>
          </a:p>
          <a:p>
            <a:pPr lvl="2"/>
            <a:r>
              <a:rPr lang="nl-NL" dirty="0"/>
              <a:t>Oplosbaar in </a:t>
            </a:r>
            <a:r>
              <a:rPr lang="nl-NL" dirty="0" smtClean="0"/>
              <a:t>water</a:t>
            </a:r>
          </a:p>
          <a:p>
            <a:pPr lvl="1"/>
            <a:r>
              <a:rPr lang="nl-NL" dirty="0" smtClean="0"/>
              <a:t>Splits het in ionen</a:t>
            </a:r>
          </a:p>
          <a:p>
            <a:pPr lvl="2"/>
            <a:r>
              <a:rPr lang="nl-NL" dirty="0" smtClean="0"/>
              <a:t>Losse ionen in de oplossing </a:t>
            </a:r>
          </a:p>
          <a:p>
            <a:pPr lvl="3"/>
            <a:r>
              <a:rPr lang="nl-NL" dirty="0" smtClean="0"/>
              <a:t>Dus ionen apart van elkaar in de oplossing</a:t>
            </a:r>
          </a:p>
          <a:p>
            <a:r>
              <a:rPr lang="nl-NL" dirty="0" err="1" smtClean="0"/>
              <a:t>Oplosbaarheids</a:t>
            </a:r>
            <a:r>
              <a:rPr lang="nl-NL" dirty="0" smtClean="0"/>
              <a:t> vergelijking</a:t>
            </a:r>
          </a:p>
          <a:p>
            <a:pPr lvl="2"/>
            <a:r>
              <a:rPr lang="nl-NL" dirty="0" smtClean="0"/>
              <a:t>Vast zout voor de pijl</a:t>
            </a:r>
          </a:p>
          <a:p>
            <a:pPr lvl="2"/>
            <a:r>
              <a:rPr lang="nl-NL" dirty="0" smtClean="0"/>
              <a:t>Losse ionen na de pijl</a:t>
            </a:r>
          </a:p>
        </p:txBody>
      </p:sp>
    </p:spTree>
    <p:extLst>
      <p:ext uri="{BB962C8B-B14F-4D97-AF65-F5344CB8AC3E}">
        <p14:creationId xmlns:p14="http://schemas.microsoft.com/office/powerpoint/2010/main" val="321595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Oplosvergelijkingen maken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Formule zout is gegeven</a:t>
            </a:r>
          </a:p>
          <a:p>
            <a:pPr lvl="1"/>
            <a:r>
              <a:rPr lang="nl-NL" dirty="0" smtClean="0"/>
              <a:t>Geef de oplosvergelijking van CaCl</a:t>
            </a:r>
            <a:r>
              <a:rPr lang="nl-NL" baseline="-25000" dirty="0" smtClean="0"/>
              <a:t>2</a:t>
            </a:r>
          </a:p>
          <a:p>
            <a:pPr lvl="1"/>
            <a:endParaRPr lang="nl-NL" baseline="-25000" dirty="0" smtClean="0"/>
          </a:p>
          <a:p>
            <a:pPr lvl="1"/>
            <a:r>
              <a:rPr lang="nl-NL" dirty="0" smtClean="0"/>
              <a:t>Begint met vast zout</a:t>
            </a:r>
          </a:p>
          <a:p>
            <a:pPr lvl="1"/>
            <a:r>
              <a:rPr lang="nl-NL" dirty="0" smtClean="0"/>
              <a:t>Losse ionen na de pijl gescheiden door + teken</a:t>
            </a:r>
          </a:p>
          <a:p>
            <a:pPr lvl="1"/>
            <a:r>
              <a:rPr lang="nl-NL" dirty="0" smtClean="0"/>
              <a:t>Reactievergelijking kloppend maken door index voor het ion te zetten</a:t>
            </a:r>
          </a:p>
          <a:p>
            <a:pPr lvl="1"/>
            <a:r>
              <a:rPr lang="nl-NL" dirty="0" smtClean="0"/>
              <a:t>CaCl</a:t>
            </a:r>
            <a:r>
              <a:rPr lang="nl-NL" baseline="-25000" dirty="0" smtClean="0"/>
              <a:t>2</a:t>
            </a:r>
            <a:r>
              <a:rPr lang="nl-NL" dirty="0" smtClean="0"/>
              <a:t> (s)    </a:t>
            </a:r>
            <a:endParaRPr lang="nl-NL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2771800" y="5301208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kstvak 5"/>
          <p:cNvSpPr txBox="1"/>
          <p:nvPr/>
        </p:nvSpPr>
        <p:spPr>
          <a:xfrm>
            <a:off x="3851920" y="5013176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Ca</a:t>
            </a:r>
            <a:r>
              <a:rPr lang="nl-NL" sz="2800" baseline="30000" dirty="0" smtClean="0"/>
              <a:t>2+</a:t>
            </a:r>
            <a:r>
              <a:rPr lang="nl-NL" sz="2800" dirty="0" smtClean="0"/>
              <a:t>(</a:t>
            </a:r>
            <a:r>
              <a:rPr lang="nl-NL" sz="2800" dirty="0" err="1" smtClean="0"/>
              <a:t>aq</a:t>
            </a:r>
            <a:r>
              <a:rPr lang="nl-NL" sz="2800" dirty="0" smtClean="0"/>
              <a:t>)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5292080" y="508518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+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5868144" y="5013176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Cl</a:t>
            </a:r>
            <a:r>
              <a:rPr lang="nl-NL" sz="3200" baseline="30000" dirty="0" smtClean="0"/>
              <a:t>-</a:t>
            </a:r>
            <a:r>
              <a:rPr lang="nl-NL" sz="3200" dirty="0" smtClean="0"/>
              <a:t>(</a:t>
            </a:r>
            <a:r>
              <a:rPr lang="nl-NL" sz="3200" dirty="0" err="1" smtClean="0"/>
              <a:t>aq</a:t>
            </a:r>
            <a:r>
              <a:rPr lang="nl-NL" sz="3200" dirty="0" smtClean="0"/>
              <a:t>)</a:t>
            </a:r>
            <a:endParaRPr lang="nl-NL" sz="3200" dirty="0"/>
          </a:p>
        </p:txBody>
      </p:sp>
      <p:sp>
        <p:nvSpPr>
          <p:cNvPr id="9" name="Tekstvak 8"/>
          <p:cNvSpPr txBox="1"/>
          <p:nvPr/>
        </p:nvSpPr>
        <p:spPr>
          <a:xfrm>
            <a:off x="5580112" y="5013176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2</a:t>
            </a:r>
            <a:endParaRPr lang="nl-NL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152127"/>
          </a:xfrm>
        </p:spPr>
        <p:txBody>
          <a:bodyPr/>
          <a:lstStyle/>
          <a:p>
            <a:r>
              <a:rPr lang="nl-NL" dirty="0" smtClean="0"/>
              <a:t>Oplosvergelijkingen maken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400800" cy="475252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nl-NL" dirty="0" smtClean="0"/>
              <a:t>Geef de oplosvergelijking van natriumfosfaat</a:t>
            </a:r>
          </a:p>
          <a:p>
            <a:pPr algn="l"/>
            <a:r>
              <a:rPr lang="nl-NL" dirty="0" smtClean="0">
                <a:solidFill>
                  <a:srgbClr val="FF0000"/>
                </a:solidFill>
              </a:rPr>
              <a:t>Begin met een pijl in midden van de regel</a:t>
            </a:r>
          </a:p>
          <a:p>
            <a:pPr algn="l"/>
            <a:endParaRPr lang="nl-NL" dirty="0" smtClean="0">
              <a:solidFill>
                <a:srgbClr val="FF0000"/>
              </a:solidFill>
            </a:endParaRPr>
          </a:p>
          <a:p>
            <a:pPr algn="l"/>
            <a:endParaRPr lang="nl-NL" dirty="0" smtClean="0">
              <a:solidFill>
                <a:srgbClr val="FF0000"/>
              </a:solidFill>
            </a:endParaRPr>
          </a:p>
          <a:p>
            <a:pPr algn="l"/>
            <a:r>
              <a:rPr lang="nl-NL" dirty="0" smtClean="0">
                <a:solidFill>
                  <a:srgbClr val="FF0000"/>
                </a:solidFill>
              </a:rPr>
              <a:t>Zet de ionen met (</a:t>
            </a:r>
            <a:r>
              <a:rPr lang="nl-NL" dirty="0" err="1" smtClean="0">
                <a:solidFill>
                  <a:srgbClr val="FF0000"/>
                </a:solidFill>
              </a:rPr>
              <a:t>aq</a:t>
            </a:r>
            <a:r>
              <a:rPr lang="nl-NL" dirty="0" smtClean="0">
                <a:solidFill>
                  <a:srgbClr val="FF0000"/>
                </a:solidFill>
              </a:rPr>
              <a:t>) erachter die in het zout voorkomen los van elkaar na de pijl met een + teken er tussen (geef ook de lading weer )</a:t>
            </a:r>
          </a:p>
          <a:p>
            <a:pPr algn="l"/>
            <a:endParaRPr lang="nl-NL" dirty="0" smtClean="0">
              <a:solidFill>
                <a:srgbClr val="FF0000"/>
              </a:solidFill>
            </a:endParaRPr>
          </a:p>
          <a:p>
            <a:pPr algn="l"/>
            <a:endParaRPr lang="nl-NL" dirty="0" smtClean="0"/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779912" y="3717032"/>
          <a:ext cx="857250" cy="141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S ChemDraw Drawing" r:id="rId3" imgW="857520" imgH="141840" progId="ChemDraw.Document.6.0">
                  <p:embed/>
                </p:oleObj>
              </mc:Choice>
              <mc:Fallback>
                <p:oleObj name="CS ChemDraw Drawing" r:id="rId3" imgW="857520" imgH="141840" progId="ChemDraw.Document.6.0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3717032"/>
                        <a:ext cx="857250" cy="141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5004048" y="350100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Na 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 (</a:t>
            </a:r>
            <a:r>
              <a:rPr lang="nl-NL" sz="2400" dirty="0" err="1" smtClean="0"/>
              <a:t>aq</a:t>
            </a:r>
            <a:r>
              <a:rPr lang="nl-NL" sz="2400" dirty="0" smtClean="0"/>
              <a:t>)</a:t>
            </a:r>
            <a:endParaRPr lang="nl-NL" sz="2400" dirty="0"/>
          </a:p>
        </p:txBody>
      </p:sp>
      <p:sp>
        <p:nvSpPr>
          <p:cNvPr id="6" name="Tekstvak 5"/>
          <p:cNvSpPr txBox="1"/>
          <p:nvPr/>
        </p:nvSpPr>
        <p:spPr>
          <a:xfrm>
            <a:off x="6300192" y="350100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+</a:t>
            </a: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732240" y="3543399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PO</a:t>
            </a:r>
            <a:r>
              <a:rPr lang="nl-NL" sz="2400" baseline="-25000" dirty="0" smtClean="0"/>
              <a:t>4</a:t>
            </a:r>
            <a:r>
              <a:rPr lang="nl-NL" sz="2400" baseline="30000" dirty="0" smtClean="0"/>
              <a:t>3-</a:t>
            </a:r>
            <a:r>
              <a:rPr lang="nl-NL" sz="2400" dirty="0" smtClean="0"/>
              <a:t> (</a:t>
            </a:r>
            <a:r>
              <a:rPr lang="nl-NL" sz="2400" dirty="0" err="1" smtClean="0"/>
              <a:t>aq</a:t>
            </a:r>
            <a:r>
              <a:rPr lang="nl-NL" sz="2400" dirty="0" smtClean="0"/>
              <a:t>)</a:t>
            </a:r>
            <a:endParaRPr lang="nl-NL" sz="2400" dirty="0"/>
          </a:p>
        </p:txBody>
      </p:sp>
      <p:sp>
        <p:nvSpPr>
          <p:cNvPr id="9" name="Tekstvak 8"/>
          <p:cNvSpPr txBox="1"/>
          <p:nvPr/>
        </p:nvSpPr>
        <p:spPr>
          <a:xfrm>
            <a:off x="1403648" y="4797152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0000"/>
                </a:solidFill>
              </a:rPr>
              <a:t>Maak de positieve en negatieve lading gelijk door getallen voor de ionen te zetten</a:t>
            </a:r>
            <a:endParaRPr lang="nl-NL" sz="2400" dirty="0"/>
          </a:p>
        </p:txBody>
      </p:sp>
      <p:sp>
        <p:nvSpPr>
          <p:cNvPr id="10" name="Tekstvak 9"/>
          <p:cNvSpPr txBox="1"/>
          <p:nvPr/>
        </p:nvSpPr>
        <p:spPr>
          <a:xfrm>
            <a:off x="4788024" y="350100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3</a:t>
            </a:r>
            <a:endParaRPr lang="nl-NL" sz="2400" dirty="0"/>
          </a:p>
        </p:txBody>
      </p:sp>
      <p:sp>
        <p:nvSpPr>
          <p:cNvPr id="11" name="Tekstvak 10"/>
          <p:cNvSpPr txBox="1"/>
          <p:nvPr/>
        </p:nvSpPr>
        <p:spPr>
          <a:xfrm>
            <a:off x="1259632" y="4725144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0000"/>
                </a:solidFill>
              </a:rPr>
              <a:t>Geef de zoutformule voor de pijl met (s) erachter. Het getal voor het ion komt als index in de zoutformule. (bij samengesteld ion dan ion tussen haakjes)</a:t>
            </a:r>
            <a:endParaRPr lang="nl-NL" sz="2400" dirty="0"/>
          </a:p>
        </p:txBody>
      </p:sp>
      <p:sp>
        <p:nvSpPr>
          <p:cNvPr id="12" name="Tekstvak 11"/>
          <p:cNvSpPr txBox="1"/>
          <p:nvPr/>
        </p:nvSpPr>
        <p:spPr>
          <a:xfrm>
            <a:off x="1403648" y="3573016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Na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PO</a:t>
            </a:r>
            <a:r>
              <a:rPr lang="nl-NL" sz="2400" baseline="-25000" dirty="0" smtClean="0"/>
              <a:t>4</a:t>
            </a:r>
            <a:r>
              <a:rPr lang="nl-NL" sz="2400" dirty="0" smtClean="0"/>
              <a:t>  (s)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9" grpId="1"/>
      <p:bldP spid="10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152127"/>
          </a:xfrm>
        </p:spPr>
        <p:txBody>
          <a:bodyPr/>
          <a:lstStyle/>
          <a:p>
            <a:r>
              <a:rPr lang="nl-NL" dirty="0" smtClean="0"/>
              <a:t>Oplosvergelijkingen maken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656784" cy="4752528"/>
          </a:xfrm>
        </p:spPr>
        <p:txBody>
          <a:bodyPr>
            <a:normAutofit fontScale="92500"/>
          </a:bodyPr>
          <a:lstStyle/>
          <a:p>
            <a:pPr algn="l"/>
            <a:r>
              <a:rPr lang="nl-NL" dirty="0" smtClean="0"/>
              <a:t>Geef de oplosvergelijking van Aluminiumsulfaat</a:t>
            </a:r>
          </a:p>
          <a:p>
            <a:pPr algn="l"/>
            <a:r>
              <a:rPr lang="nl-NL" dirty="0" smtClean="0">
                <a:solidFill>
                  <a:srgbClr val="FF0000"/>
                </a:solidFill>
              </a:rPr>
              <a:t>Begin met een pijl in midden van de regel</a:t>
            </a:r>
          </a:p>
          <a:p>
            <a:pPr algn="l"/>
            <a:endParaRPr lang="nl-NL" dirty="0" smtClean="0">
              <a:solidFill>
                <a:srgbClr val="FF0000"/>
              </a:solidFill>
            </a:endParaRPr>
          </a:p>
          <a:p>
            <a:pPr algn="l"/>
            <a:endParaRPr lang="nl-NL" dirty="0" smtClean="0">
              <a:solidFill>
                <a:srgbClr val="FF0000"/>
              </a:solidFill>
            </a:endParaRPr>
          </a:p>
          <a:p>
            <a:pPr algn="l"/>
            <a:r>
              <a:rPr lang="nl-NL" dirty="0" smtClean="0">
                <a:solidFill>
                  <a:srgbClr val="FF0000"/>
                </a:solidFill>
              </a:rPr>
              <a:t>Zet de ionen met (</a:t>
            </a:r>
            <a:r>
              <a:rPr lang="nl-NL" dirty="0" err="1" smtClean="0">
                <a:solidFill>
                  <a:srgbClr val="FF0000"/>
                </a:solidFill>
              </a:rPr>
              <a:t>aq</a:t>
            </a:r>
            <a:r>
              <a:rPr lang="nl-NL" dirty="0" smtClean="0">
                <a:solidFill>
                  <a:srgbClr val="FF0000"/>
                </a:solidFill>
              </a:rPr>
              <a:t>) erachter die in het zout voorkomen los van elkaar na de pijl met een + teken er tussen (geef ook de lading weer )</a:t>
            </a:r>
          </a:p>
          <a:p>
            <a:pPr algn="l"/>
            <a:endParaRPr lang="nl-NL" dirty="0" smtClean="0">
              <a:solidFill>
                <a:srgbClr val="FF0000"/>
              </a:solidFill>
            </a:endParaRPr>
          </a:p>
          <a:p>
            <a:pPr algn="l"/>
            <a:endParaRPr lang="nl-NL" dirty="0" smtClean="0"/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347864" y="3717032"/>
          <a:ext cx="857250" cy="141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CS ChemDraw Drawing" r:id="rId3" imgW="857520" imgH="141840" progId="ChemDraw.Document.6.0">
                  <p:embed/>
                </p:oleObj>
              </mc:Choice>
              <mc:Fallback>
                <p:oleObj name="CS ChemDraw Drawing" r:id="rId3" imgW="857520" imgH="141840" progId="ChemDraw.Document.6.0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3717032"/>
                        <a:ext cx="857250" cy="141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4572000" y="350100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Al </a:t>
            </a:r>
            <a:r>
              <a:rPr lang="nl-NL" sz="2400" baseline="30000" dirty="0" smtClean="0"/>
              <a:t>3+</a:t>
            </a:r>
            <a:r>
              <a:rPr lang="nl-NL" sz="2400" dirty="0" smtClean="0"/>
              <a:t> (</a:t>
            </a:r>
            <a:r>
              <a:rPr lang="nl-NL" sz="2400" dirty="0" err="1" smtClean="0"/>
              <a:t>aq</a:t>
            </a:r>
            <a:r>
              <a:rPr lang="nl-NL" sz="2400" dirty="0" smtClean="0"/>
              <a:t>)</a:t>
            </a:r>
            <a:endParaRPr lang="nl-NL" sz="2400" dirty="0"/>
          </a:p>
        </p:txBody>
      </p:sp>
      <p:sp>
        <p:nvSpPr>
          <p:cNvPr id="6" name="Tekstvak 5"/>
          <p:cNvSpPr txBox="1"/>
          <p:nvPr/>
        </p:nvSpPr>
        <p:spPr>
          <a:xfrm>
            <a:off x="5724128" y="350100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+</a:t>
            </a: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372200" y="350100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SO</a:t>
            </a:r>
            <a:r>
              <a:rPr lang="nl-NL" sz="2400" baseline="-25000" dirty="0" smtClean="0"/>
              <a:t>4</a:t>
            </a:r>
            <a:r>
              <a:rPr lang="nl-NL" sz="2400" baseline="30000" dirty="0" smtClean="0"/>
              <a:t>2-</a:t>
            </a:r>
            <a:r>
              <a:rPr lang="nl-NL" sz="2400" dirty="0" smtClean="0"/>
              <a:t> (</a:t>
            </a:r>
            <a:r>
              <a:rPr lang="nl-NL" sz="2400" dirty="0" err="1" smtClean="0"/>
              <a:t>aq</a:t>
            </a:r>
            <a:r>
              <a:rPr lang="nl-NL" sz="2400" dirty="0" smtClean="0"/>
              <a:t>)</a:t>
            </a:r>
            <a:endParaRPr lang="nl-NL" sz="2400" dirty="0"/>
          </a:p>
        </p:txBody>
      </p:sp>
      <p:sp>
        <p:nvSpPr>
          <p:cNvPr id="9" name="Tekstvak 8"/>
          <p:cNvSpPr txBox="1"/>
          <p:nvPr/>
        </p:nvSpPr>
        <p:spPr>
          <a:xfrm>
            <a:off x="1403648" y="4797152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0000"/>
                </a:solidFill>
              </a:rPr>
              <a:t>Maak de positieve en negatieve lading gelijk door getallen voor de ionen te zetten</a:t>
            </a:r>
            <a:endParaRPr lang="nl-NL" sz="2400" dirty="0"/>
          </a:p>
        </p:txBody>
      </p:sp>
      <p:sp>
        <p:nvSpPr>
          <p:cNvPr id="10" name="Tekstvak 9"/>
          <p:cNvSpPr txBox="1"/>
          <p:nvPr/>
        </p:nvSpPr>
        <p:spPr>
          <a:xfrm>
            <a:off x="4283968" y="350100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2</a:t>
            </a:r>
            <a:endParaRPr lang="nl-NL" sz="2400" dirty="0"/>
          </a:p>
        </p:txBody>
      </p:sp>
      <p:sp>
        <p:nvSpPr>
          <p:cNvPr id="11" name="Tekstvak 10"/>
          <p:cNvSpPr txBox="1"/>
          <p:nvPr/>
        </p:nvSpPr>
        <p:spPr>
          <a:xfrm>
            <a:off x="1259632" y="4725144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0000"/>
                </a:solidFill>
              </a:rPr>
              <a:t>Geef de zoutformule voor de pijl met (s) erachter. Het getal voor het ion komt als index in de zoutformule. (bij samengesteld ion dan ion tussen haakjes)</a:t>
            </a:r>
            <a:endParaRPr lang="nl-NL" sz="2400" dirty="0"/>
          </a:p>
        </p:txBody>
      </p:sp>
      <p:sp>
        <p:nvSpPr>
          <p:cNvPr id="12" name="Tekstvak 11"/>
          <p:cNvSpPr txBox="1"/>
          <p:nvPr/>
        </p:nvSpPr>
        <p:spPr>
          <a:xfrm>
            <a:off x="1403648" y="3573016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smtClean="0"/>
              <a:t>Al</a:t>
            </a:r>
            <a:r>
              <a:rPr lang="nl-NL" sz="2400" baseline="-25000" smtClean="0"/>
              <a:t>2</a:t>
            </a:r>
            <a:r>
              <a:rPr lang="nl-NL" sz="2400" smtClean="0"/>
              <a:t>(SO</a:t>
            </a:r>
            <a:r>
              <a:rPr lang="nl-NL" sz="2400" baseline="-25000" smtClean="0"/>
              <a:t>4</a:t>
            </a:r>
            <a:r>
              <a:rPr lang="nl-NL" sz="2400" smtClean="0"/>
              <a:t>)</a:t>
            </a:r>
            <a:r>
              <a:rPr lang="nl-NL" sz="2400" baseline="-25000" dirty="0" smtClean="0"/>
              <a:t>3</a:t>
            </a:r>
            <a:r>
              <a:rPr lang="nl-NL" sz="2400" baseline="-25000" smtClean="0"/>
              <a:t> </a:t>
            </a:r>
            <a:r>
              <a:rPr lang="nl-NL" sz="2400" dirty="0" smtClean="0"/>
              <a:t>(s)</a:t>
            </a:r>
            <a:endParaRPr lang="nl-NL" sz="2400" dirty="0"/>
          </a:p>
        </p:txBody>
      </p:sp>
      <p:sp>
        <p:nvSpPr>
          <p:cNvPr id="14" name="Tekstvak 13"/>
          <p:cNvSpPr txBox="1"/>
          <p:nvPr/>
        </p:nvSpPr>
        <p:spPr>
          <a:xfrm>
            <a:off x="6156176" y="350100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3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9" grpId="1"/>
      <p:bldP spid="10" grpId="0"/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152127"/>
          </a:xfrm>
        </p:spPr>
        <p:txBody>
          <a:bodyPr/>
          <a:lstStyle/>
          <a:p>
            <a:r>
              <a:rPr lang="nl-NL" dirty="0" smtClean="0"/>
              <a:t>Samenvattend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1844824"/>
            <a:ext cx="6440760" cy="3793976"/>
          </a:xfrm>
        </p:spPr>
        <p:txBody>
          <a:bodyPr>
            <a:normAutofit fontScale="92500" lnSpcReduction="10000"/>
          </a:bodyPr>
          <a:lstStyle/>
          <a:p>
            <a:pPr lvl="1" indent="-457200" algn="l">
              <a:buFont typeface="+mj-lt"/>
              <a:buAutoNum type="arabicPeriod"/>
            </a:pPr>
            <a:r>
              <a:rPr lang="nl-NL" sz="2400" dirty="0" smtClean="0"/>
              <a:t>Teken een reactiepijl waarbij je voor de pijl  ruimte moet overlaten voor de zout formule.</a:t>
            </a:r>
          </a:p>
          <a:p>
            <a:pPr lvl="1" indent="-457200" algn="l">
              <a:buFont typeface="+mj-lt"/>
              <a:buAutoNum type="arabicPeriod"/>
            </a:pPr>
            <a:r>
              <a:rPr lang="nl-NL" sz="2400" dirty="0" smtClean="0"/>
              <a:t>Zet de ionen (met (</a:t>
            </a:r>
            <a:r>
              <a:rPr lang="nl-NL" sz="2400" dirty="0" err="1" smtClean="0"/>
              <a:t>aq</a:t>
            </a:r>
            <a:r>
              <a:rPr lang="nl-NL" sz="2400" dirty="0" smtClean="0"/>
              <a:t>) erachter) die in het zout voorkomen los van elkaar na de pijl met een + teken er tussen (geef ook de lading weer)</a:t>
            </a:r>
          </a:p>
          <a:p>
            <a:pPr lvl="1" indent="-457200" algn="l">
              <a:buFont typeface="+mj-lt"/>
              <a:buAutoNum type="arabicPeriod"/>
            </a:pPr>
            <a:r>
              <a:rPr lang="nl-NL" sz="2400" dirty="0" smtClean="0"/>
              <a:t>Maak de positieve en negatieve lading gelijk door getallen voor de ionen te zetten.</a:t>
            </a:r>
          </a:p>
          <a:p>
            <a:pPr lvl="1" indent="-457200" algn="l">
              <a:buFont typeface="+mj-lt"/>
              <a:buAutoNum type="arabicPeriod"/>
            </a:pPr>
            <a:r>
              <a:rPr lang="nl-NL" sz="2400" dirty="0" smtClean="0"/>
              <a:t>Geef de zoutformule voor de pijl (met (s) erachter). Het getal voor het ion komt als index in de zoutformule. (bij samengesteld ion dan ion tussen haakjes)</a:t>
            </a:r>
          </a:p>
          <a:p>
            <a:pPr lvl="1" indent="-457200" algn="l"/>
            <a:endParaRPr lang="nl-NL" sz="2400" dirty="0" smtClean="0"/>
          </a:p>
          <a:p>
            <a:pPr marL="0" lvl="1" algn="l">
              <a:buFont typeface="Arial" pitchFamily="34" charset="0"/>
              <a:buChar char="•"/>
            </a:pPr>
            <a:endParaRPr lang="nl-NL" sz="2400" dirty="0" smtClean="0"/>
          </a:p>
          <a:p>
            <a:pPr algn="l">
              <a:buFont typeface="Arial" pitchFamily="34" charset="0"/>
              <a:buChar char="•"/>
            </a:pPr>
            <a:endParaRPr lang="nl-NL" sz="2800" dirty="0" smtClean="0"/>
          </a:p>
          <a:p>
            <a:endParaRPr lang="nl-NL" dirty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418</Words>
  <Application>Microsoft Office PowerPoint</Application>
  <PresentationFormat>Diavoorstelling (4:3)</PresentationFormat>
  <Paragraphs>66</Paragraphs>
  <Slides>5</Slides>
  <Notes>0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7" baseType="lpstr">
      <vt:lpstr>Office-thema</vt:lpstr>
      <vt:lpstr>CS ChemDraw Drawing</vt:lpstr>
      <vt:lpstr>Zouten</vt:lpstr>
      <vt:lpstr>Oplosvergelijkingen maken</vt:lpstr>
      <vt:lpstr>Oplosvergelijkingen maken</vt:lpstr>
      <vt:lpstr>Oplosvergelijkingen maken</vt:lpstr>
      <vt:lpstr>Samenvattend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docent</dc:creator>
  <cp:lastModifiedBy>Nelly Andela</cp:lastModifiedBy>
  <cp:revision>20</cp:revision>
  <dcterms:created xsi:type="dcterms:W3CDTF">2015-02-04T11:15:47Z</dcterms:created>
  <dcterms:modified xsi:type="dcterms:W3CDTF">2021-01-20T18:52:54Z</dcterms:modified>
</cp:coreProperties>
</file>