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6DE9-3934-4E74-813F-FCD10AE81C8B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F9BF2-4837-4AEC-B4C4-7448A5EF8E4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2617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9BF2-4837-4AEC-B4C4-7448A5EF8E4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Toevoegen </a:t>
            </a:r>
            <a:r>
              <a:rPr lang="nl-NL" dirty="0" err="1" smtClean="0"/>
              <a:t>dipoolmoment</a:t>
            </a:r>
            <a:r>
              <a:rPr lang="nl-NL" dirty="0" smtClean="0"/>
              <a:t> </a:t>
            </a:r>
            <a:r>
              <a:rPr lang="nl-NL" baseline="0" dirty="0" smtClean="0"/>
              <a:t>  Water op </a:t>
            </a:r>
            <a:r>
              <a:rPr lang="nl-NL" baseline="0" smtClean="0"/>
              <a:t>nieuwe dia?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9BF2-4837-4AEC-B4C4-7448A5EF8E4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2161D-ADA5-4BF7-AE3D-CF7C313E677F}" type="datetimeFigureOut">
              <a:rPr lang="nl-NL" smtClean="0"/>
              <a:pPr/>
              <a:t>16-2-2021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51698-A86B-4EFB-B9FD-E575324BD0F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2699792" y="3501008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Bindingen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dirty="0" smtClean="0"/>
              <a:t>Waterstof</a:t>
            </a:r>
          </a:p>
          <a:p>
            <a:pPr>
              <a:buNone/>
            </a:pPr>
            <a:endParaRPr lang="nl-NL" sz="1300" dirty="0"/>
          </a:p>
          <a:p>
            <a:pPr>
              <a:buNone/>
            </a:pPr>
            <a:r>
              <a:rPr lang="nl-NL" dirty="0" smtClean="0"/>
              <a:t>			    </a:t>
            </a:r>
            <a:r>
              <a:rPr lang="nl-NL" sz="4100" dirty="0" smtClean="0"/>
              <a:t>H   :   H</a:t>
            </a:r>
            <a:endParaRPr lang="nl-NL" dirty="0" smtClean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Natriumchloride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sz="3600" dirty="0"/>
              <a:t> </a:t>
            </a:r>
            <a:r>
              <a:rPr lang="nl-NL" sz="3600" dirty="0" smtClean="0"/>
              <a:t>Na</a:t>
            </a:r>
            <a:r>
              <a:rPr lang="nl-NL" sz="3600" baseline="30000" dirty="0" smtClean="0"/>
              <a:t>+</a:t>
            </a:r>
            <a:r>
              <a:rPr lang="nl-NL" sz="3600" dirty="0" smtClean="0"/>
              <a:t>   Cl</a:t>
            </a:r>
            <a:r>
              <a:rPr lang="nl-NL" sz="3600" baseline="30000" dirty="0" smtClean="0"/>
              <a:t>-</a:t>
            </a:r>
            <a:r>
              <a:rPr lang="nl-NL" sz="3600" dirty="0" smtClean="0"/>
              <a:t>       Na</a:t>
            </a:r>
            <a:r>
              <a:rPr lang="nl-NL" sz="3600" baseline="30000" dirty="0" smtClean="0"/>
              <a:t>+</a:t>
            </a:r>
            <a:r>
              <a:rPr lang="nl-NL" sz="3600" baseline="-25000" dirty="0" smtClean="0"/>
              <a:t> </a:t>
            </a:r>
            <a:r>
              <a:rPr lang="nl-NL" sz="3600" dirty="0" smtClean="0"/>
              <a:t>   :Cl</a:t>
            </a:r>
            <a:r>
              <a:rPr lang="nl-NL" sz="3600" baseline="30000" dirty="0" smtClean="0"/>
              <a:t>-</a:t>
            </a:r>
            <a:endParaRPr lang="nl-NL" dirty="0" smtClean="0"/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Waterstofchloride</a:t>
            </a:r>
          </a:p>
          <a:p>
            <a:pPr>
              <a:buNone/>
            </a:pPr>
            <a:r>
              <a:rPr lang="nl-NL" dirty="0" smtClean="0"/>
              <a:t>			      </a:t>
            </a:r>
            <a:r>
              <a:rPr lang="nl-NL" sz="2100" dirty="0" smtClean="0"/>
              <a:t>δ +          δ -</a:t>
            </a:r>
            <a:endParaRPr lang="nl-NL" sz="2100" dirty="0"/>
          </a:p>
          <a:p>
            <a:pPr>
              <a:buNone/>
            </a:pPr>
            <a:r>
              <a:rPr lang="nl-NL" dirty="0" smtClean="0"/>
              <a:t>			     H      :  Cl	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>
          <a:xfrm>
            <a:off x="4788024" y="1600200"/>
            <a:ext cx="3898776" cy="4525963"/>
          </a:xfrm>
        </p:spPr>
        <p:txBody>
          <a:bodyPr>
            <a:normAutofit fontScale="77500" lnSpcReduction="20000"/>
          </a:bodyPr>
          <a:lstStyle/>
          <a:p>
            <a:endParaRPr lang="nl-NL" dirty="0" smtClean="0"/>
          </a:p>
          <a:p>
            <a:endParaRPr lang="nl-NL" sz="1300" dirty="0" smtClean="0"/>
          </a:p>
          <a:p>
            <a:r>
              <a:rPr lang="nl-NL" dirty="0" smtClean="0"/>
              <a:t> atoombinding	</a:t>
            </a:r>
          </a:p>
          <a:p>
            <a:endParaRPr lang="nl-NL" dirty="0" smtClean="0"/>
          </a:p>
          <a:p>
            <a:endParaRPr lang="nl-NL" dirty="0"/>
          </a:p>
          <a:p>
            <a:endParaRPr lang="nl-NL" sz="3600" dirty="0" smtClean="0"/>
          </a:p>
          <a:p>
            <a:r>
              <a:rPr lang="nl-NL" dirty="0" smtClean="0"/>
              <a:t>  </a:t>
            </a:r>
            <a:r>
              <a:rPr lang="nl-NL" dirty="0" err="1" smtClean="0"/>
              <a:t>ionbinding</a:t>
            </a:r>
            <a:r>
              <a:rPr lang="nl-NL" dirty="0" smtClean="0"/>
              <a:t>		      	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sz="1500" dirty="0" smtClean="0"/>
          </a:p>
          <a:p>
            <a:r>
              <a:rPr lang="nl-NL" dirty="0" smtClean="0"/>
              <a:t>  polaire atoombinding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		</a:t>
            </a:r>
            <a:r>
              <a:rPr lang="nl-NL" dirty="0" err="1" smtClean="0"/>
              <a:t>dipoolmolecuul</a:t>
            </a:r>
            <a:r>
              <a:rPr lang="nl-NL" dirty="0" smtClean="0"/>
              <a:t>		</a:t>
            </a:r>
            <a:endParaRPr lang="nl-N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83568" y="2132856"/>
          <a:ext cx="1368152" cy="401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S ChemDraw Drawing" r:id="rId3" imgW="514800" imgH="150480" progId="ChemDraw.Document.6.0">
                  <p:embed/>
                </p:oleObj>
              </mc:Choice>
              <mc:Fallback>
                <p:oleObj name="CS ChemDraw Drawing" r:id="rId3" imgW="514800" imgH="15048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132856"/>
                        <a:ext cx="1368152" cy="401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27584" y="4869160"/>
          <a:ext cx="1368152" cy="41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S ChemDraw Drawing" r:id="rId5" imgW="551160" imgH="152640" progId="ChemDraw.Document.6.0">
                  <p:embed/>
                </p:oleObj>
              </mc:Choice>
              <mc:Fallback>
                <p:oleObj name="CS ChemDraw Drawing" r:id="rId5" imgW="551160" imgH="15264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869160"/>
                        <a:ext cx="1368152" cy="41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hthoek 10"/>
          <p:cNvSpPr/>
          <p:nvPr/>
        </p:nvSpPr>
        <p:spPr>
          <a:xfrm>
            <a:off x="2627784" y="3573016"/>
            <a:ext cx="129614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polaire atoombinding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Wanneer?</a:t>
            </a:r>
          </a:p>
          <a:p>
            <a:pPr>
              <a:buNone/>
            </a:pPr>
            <a:r>
              <a:rPr lang="nl-NL" dirty="0" smtClean="0"/>
              <a:t>		</a:t>
            </a:r>
            <a:r>
              <a:rPr lang="nl-NL" sz="2400" dirty="0" smtClean="0"/>
              <a:t>alleen bij binding tussen 2 verschillende atomen</a:t>
            </a:r>
          </a:p>
          <a:p>
            <a:r>
              <a:rPr lang="nl-NL" dirty="0" smtClean="0"/>
              <a:t>Bindingen met</a:t>
            </a:r>
          </a:p>
          <a:p>
            <a:pPr lvl="3"/>
            <a:r>
              <a:rPr lang="nl-NL" dirty="0" smtClean="0"/>
              <a:t>Zuurstof</a:t>
            </a:r>
          </a:p>
          <a:p>
            <a:pPr lvl="3"/>
            <a:r>
              <a:rPr lang="nl-NL" dirty="0" smtClean="0"/>
              <a:t>Stikstof </a:t>
            </a:r>
          </a:p>
          <a:p>
            <a:pPr lvl="3"/>
            <a:r>
              <a:rPr lang="nl-NL" dirty="0" smtClean="0"/>
              <a:t>Fluor</a:t>
            </a:r>
          </a:p>
          <a:p>
            <a:pPr lvl="3"/>
            <a:r>
              <a:rPr lang="nl-NL" dirty="0" smtClean="0"/>
              <a:t>Chloor</a:t>
            </a:r>
          </a:p>
          <a:p>
            <a:pPr lvl="3"/>
            <a:endParaRPr lang="nl-NL" dirty="0"/>
          </a:p>
          <a:p>
            <a:pPr lvl="4"/>
            <a:r>
              <a:rPr lang="nl-NL" sz="2400" dirty="0" smtClean="0"/>
              <a:t>Deze atomen zijn dan een beetje negatief en de andere een beetje positief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err="1" smtClean="0"/>
              <a:t>dipoolmolecuul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Wanneer?</a:t>
            </a:r>
          </a:p>
          <a:p>
            <a:pPr lvl="1"/>
            <a:r>
              <a:rPr lang="nl-NL" dirty="0" smtClean="0"/>
              <a:t>Polaire binding of bindingen</a:t>
            </a:r>
          </a:p>
          <a:p>
            <a:pPr lvl="1"/>
            <a:r>
              <a:rPr lang="nl-NL" dirty="0" smtClean="0"/>
              <a:t>Bindingen mogen elkaar niet opheffen</a:t>
            </a:r>
          </a:p>
          <a:p>
            <a:r>
              <a:rPr lang="nl-NL" dirty="0" smtClean="0"/>
              <a:t>Hoe te bepalen?</a:t>
            </a:r>
          </a:p>
          <a:p>
            <a:pPr lvl="1"/>
            <a:r>
              <a:rPr lang="nl-NL" dirty="0" smtClean="0"/>
              <a:t>Met experiment</a:t>
            </a:r>
          </a:p>
          <a:p>
            <a:pPr lvl="2"/>
            <a:r>
              <a:rPr lang="nl-NL" dirty="0" smtClean="0"/>
              <a:t>Polair molecuul reageert op magnetische of elektrisch veld</a:t>
            </a:r>
          </a:p>
          <a:p>
            <a:r>
              <a:rPr lang="nl-NL" dirty="0" err="1" smtClean="0"/>
              <a:t>Dipoolmoment</a:t>
            </a:r>
            <a:endParaRPr lang="nl-NL" dirty="0" smtClean="0"/>
          </a:p>
          <a:p>
            <a:pPr lvl="1"/>
            <a:r>
              <a:rPr lang="nl-NL" dirty="0" smtClean="0"/>
              <a:t>&gt; 0    dan </a:t>
            </a:r>
            <a:r>
              <a:rPr lang="nl-NL" dirty="0" err="1" smtClean="0"/>
              <a:t>dipoolmolecuul</a:t>
            </a:r>
            <a:r>
              <a:rPr lang="nl-NL" dirty="0" smtClean="0"/>
              <a:t>      (Tabel 55)</a:t>
            </a:r>
          </a:p>
          <a:p>
            <a:pPr lvl="2"/>
            <a:r>
              <a:rPr lang="nl-NL" sz="3000" dirty="0" smtClean="0"/>
              <a:t>Polaire stof</a:t>
            </a:r>
          </a:p>
          <a:p>
            <a:pPr lvl="3">
              <a:buNone/>
            </a:pPr>
            <a:endParaRPr lang="nl-NL" dirty="0" smtClean="0"/>
          </a:p>
          <a:p>
            <a:pPr lvl="2">
              <a:buNone/>
            </a:pPr>
            <a:endParaRPr lang="nl-NL" dirty="0" smtClean="0"/>
          </a:p>
          <a:p>
            <a:endParaRPr lang="nl-NL" dirty="0" smtClean="0"/>
          </a:p>
        </p:txBody>
      </p:sp>
      <p:sp>
        <p:nvSpPr>
          <p:cNvPr id="9" name="Rechthoek 8"/>
          <p:cNvSpPr/>
          <p:nvPr/>
        </p:nvSpPr>
        <p:spPr>
          <a:xfrm>
            <a:off x="5004048" y="4941168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err="1" smtClean="0"/>
              <a:t>dipoolmolecuul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Water</a:t>
            </a:r>
          </a:p>
          <a:p>
            <a:pPr lvl="2">
              <a:buNone/>
            </a:pPr>
            <a:r>
              <a:rPr lang="nl-NL" dirty="0" err="1" smtClean="0"/>
              <a:t>Dipoolmolecuul</a:t>
            </a:r>
            <a:r>
              <a:rPr lang="nl-NL" dirty="0" smtClean="0"/>
              <a:t>?         </a:t>
            </a:r>
            <a:r>
              <a:rPr lang="nl-NL" dirty="0" err="1" smtClean="0"/>
              <a:t>dipoolmoment</a:t>
            </a:r>
            <a:r>
              <a:rPr lang="nl-NL" dirty="0" smtClean="0"/>
              <a:t> = 6,2</a:t>
            </a:r>
          </a:p>
          <a:p>
            <a:pPr lvl="3"/>
            <a:r>
              <a:rPr lang="nl-NL" dirty="0" smtClean="0"/>
              <a:t>Welke structuur is juist?</a:t>
            </a:r>
          </a:p>
          <a:p>
            <a:pPr lvl="3"/>
            <a:endParaRPr lang="nl-NL" dirty="0" smtClean="0"/>
          </a:p>
          <a:p>
            <a:pPr lvl="4">
              <a:buNone/>
            </a:pPr>
            <a:endParaRPr lang="nl-NL" dirty="0" smtClean="0"/>
          </a:p>
          <a:p>
            <a:pPr lvl="4"/>
            <a:endParaRPr lang="nl-NL" dirty="0" smtClean="0"/>
          </a:p>
          <a:p>
            <a:pPr lvl="4"/>
            <a:endParaRPr lang="nl-NL" dirty="0" smtClean="0"/>
          </a:p>
          <a:p>
            <a:pPr lvl="4"/>
            <a:r>
              <a:rPr lang="nl-NL" dirty="0" smtClean="0"/>
              <a:t>Molecuul is niet lineair</a:t>
            </a:r>
          </a:p>
          <a:p>
            <a:r>
              <a:rPr lang="nl-NL" dirty="0" smtClean="0"/>
              <a:t>Hoe zit het met CO</a:t>
            </a:r>
            <a:r>
              <a:rPr lang="nl-NL" baseline="-25000" dirty="0" smtClean="0"/>
              <a:t>2</a:t>
            </a:r>
            <a:r>
              <a:rPr lang="nl-NL" dirty="0" smtClean="0"/>
              <a:t>	?</a:t>
            </a:r>
          </a:p>
          <a:p>
            <a:pPr lvl="1"/>
            <a:r>
              <a:rPr lang="nl-NL" dirty="0" smtClean="0"/>
              <a:t>Wat is de structuur?	</a:t>
            </a:r>
          </a:p>
        </p:txBody>
      </p:sp>
      <p:cxnSp>
        <p:nvCxnSpPr>
          <p:cNvPr id="6" name="Rechte verbindingslijn 5"/>
          <p:cNvCxnSpPr/>
          <p:nvPr/>
        </p:nvCxnSpPr>
        <p:spPr>
          <a:xfrm flipH="1">
            <a:off x="2843808" y="3284984"/>
            <a:ext cx="1008112" cy="7920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/>
          <p:cNvCxnSpPr/>
          <p:nvPr/>
        </p:nvCxnSpPr>
        <p:spPr>
          <a:xfrm>
            <a:off x="2987824" y="3284984"/>
            <a:ext cx="720080" cy="7920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868144" y="2996952"/>
          <a:ext cx="3254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CS ChemDraw Drawing" r:id="rId4" imgW="325440" imgH="343440" progId="ChemDraw.Document.6.0">
                  <p:embed/>
                </p:oleObj>
              </mc:Choice>
              <mc:Fallback>
                <p:oleObj name="CS ChemDraw Drawing" r:id="rId4" imgW="325440" imgH="343440" progId="ChemDraw.Document.6.0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996952"/>
                        <a:ext cx="32543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868144" y="3573016"/>
          <a:ext cx="4905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S ChemDraw Drawing" r:id="rId6" imgW="489960" imgH="380160" progId="ChemDraw.Document.6.0">
                  <p:embed/>
                </p:oleObj>
              </mc:Choice>
              <mc:Fallback>
                <p:oleObj name="CS ChemDraw Drawing" r:id="rId6" imgW="489960" imgH="380160" progId="ChemDraw.Document.6.0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573016"/>
                        <a:ext cx="490537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hthoek 8"/>
          <p:cNvSpPr/>
          <p:nvPr/>
        </p:nvSpPr>
        <p:spPr>
          <a:xfrm>
            <a:off x="3923928" y="2060848"/>
            <a:ext cx="27363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 descr="structuur water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3212976"/>
            <a:ext cx="3864545" cy="585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Oplossen van een zout</a:t>
            </a:r>
            <a:endParaRPr lang="nl-NL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55776" y="1412776"/>
          <a:ext cx="80168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S ChemDraw Drawing" r:id="rId3" imgW="802080" imgH="866520" progId="ChemDraw.Document.6.0">
                  <p:embed/>
                </p:oleObj>
              </mc:Choice>
              <mc:Fallback>
                <p:oleObj name="CS ChemDraw Drawing" r:id="rId3" imgW="802080" imgH="86652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412776"/>
                        <a:ext cx="801687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412776"/>
            <a:ext cx="6000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2564904"/>
            <a:ext cx="8229600" cy="3789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Wanneer lost een zout op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Twee factoren spelen een rol</a:t>
            </a:r>
          </a:p>
          <a:p>
            <a:pPr lvl="1"/>
            <a:r>
              <a:rPr lang="nl-NL" dirty="0" smtClean="0"/>
              <a:t>Aantrekkingkracht tussen de ionen van het zout</a:t>
            </a:r>
          </a:p>
          <a:p>
            <a:pPr lvl="1"/>
            <a:r>
              <a:rPr lang="nl-NL" dirty="0" smtClean="0"/>
              <a:t>Aantrekkingskracht tussen de watermoleculen en de ionen van het zout</a:t>
            </a:r>
          </a:p>
          <a:p>
            <a:r>
              <a:rPr lang="nl-NL" dirty="0" smtClean="0"/>
              <a:t>Kracht tussen ionen het sterkst</a:t>
            </a:r>
          </a:p>
          <a:p>
            <a:pPr lvl="1"/>
            <a:r>
              <a:rPr lang="nl-NL" dirty="0" smtClean="0"/>
              <a:t>Zout lost niet op</a:t>
            </a:r>
          </a:p>
          <a:p>
            <a:r>
              <a:rPr lang="nl-NL" dirty="0" smtClean="0"/>
              <a:t>Kracht tussen ionen het zwakst</a:t>
            </a:r>
          </a:p>
          <a:p>
            <a:pPr lvl="1"/>
            <a:r>
              <a:rPr lang="nl-NL" dirty="0" smtClean="0"/>
              <a:t>Zout lost op</a:t>
            </a:r>
          </a:p>
          <a:p>
            <a:pPr lvl="2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Moleculaire 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Polaire stoffen	</a:t>
            </a:r>
          </a:p>
          <a:p>
            <a:pPr lvl="1"/>
            <a:r>
              <a:rPr lang="nl-NL" dirty="0" err="1" smtClean="0"/>
              <a:t>Dipoolmoleculen</a:t>
            </a:r>
            <a:endParaRPr lang="nl-NL" dirty="0" smtClean="0"/>
          </a:p>
          <a:p>
            <a:pPr lvl="1"/>
            <a:r>
              <a:rPr lang="nl-NL" dirty="0" smtClean="0"/>
              <a:t>lossen onderling op</a:t>
            </a:r>
          </a:p>
          <a:p>
            <a:r>
              <a:rPr lang="nl-NL" dirty="0" smtClean="0"/>
              <a:t>Apolaire stoffen</a:t>
            </a:r>
          </a:p>
          <a:p>
            <a:pPr lvl="1"/>
            <a:r>
              <a:rPr lang="nl-NL" dirty="0" smtClean="0"/>
              <a:t>Geen </a:t>
            </a:r>
            <a:r>
              <a:rPr lang="nl-NL" dirty="0" err="1" smtClean="0"/>
              <a:t>dipoolmoleculen</a:t>
            </a:r>
            <a:endParaRPr lang="nl-NL" dirty="0" smtClean="0"/>
          </a:p>
          <a:p>
            <a:pPr lvl="1"/>
            <a:r>
              <a:rPr lang="nl-NL" dirty="0" smtClean="0"/>
              <a:t>lossen onderling op</a:t>
            </a:r>
          </a:p>
          <a:p>
            <a:r>
              <a:rPr lang="nl-NL" dirty="0" smtClean="0"/>
              <a:t>Polair en apolair kunnen niet in elkaar oplossen</a:t>
            </a:r>
          </a:p>
          <a:p>
            <a:pPr lvl="1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127</Words>
  <Application>Microsoft Office PowerPoint</Application>
  <PresentationFormat>Diavoorstelling (4:3)</PresentationFormat>
  <Paragraphs>78</Paragraphs>
  <Slides>7</Slides>
  <Notes>2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Office-thema</vt:lpstr>
      <vt:lpstr>CS ChemDraw Drawing</vt:lpstr>
      <vt:lpstr>Bindingen</vt:lpstr>
      <vt:lpstr>polaire atoombinding</vt:lpstr>
      <vt:lpstr>dipoolmolecuul</vt:lpstr>
      <vt:lpstr>dipoolmolecuul</vt:lpstr>
      <vt:lpstr>Oplossen van een zout</vt:lpstr>
      <vt:lpstr>Wanneer lost een zout op</vt:lpstr>
      <vt:lpstr>Moleculaire stoffen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Bindingen</dc:title>
  <dc:creator>Nelly Andela</dc:creator>
  <cp:lastModifiedBy>gebruiker</cp:lastModifiedBy>
  <cp:revision>20</cp:revision>
  <dcterms:created xsi:type="dcterms:W3CDTF">2015-03-10T19:53:41Z</dcterms:created>
  <dcterms:modified xsi:type="dcterms:W3CDTF">2021-02-16T09:40:53Z</dcterms:modified>
</cp:coreProperties>
</file>