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2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6212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8198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5205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169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216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553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2552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2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916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5991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854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B0A64-3FBB-40B5-9766-586F7746CB77}" type="datetimeFigureOut">
              <a:rPr lang="nl-NL" smtClean="0"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9A3CD-A420-40DD-A924-F00E01895E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666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Redoxreacties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Redoxreactie met salpeterzuur</a:t>
            </a:r>
          </a:p>
          <a:p>
            <a:pPr marL="457200" lvl="1" indent="0">
              <a:buNone/>
            </a:pPr>
            <a:r>
              <a:rPr lang="nl-NL" dirty="0" smtClean="0"/>
              <a:t>NO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-</a:t>
            </a:r>
            <a:r>
              <a:rPr lang="nl-NL" dirty="0" smtClean="0"/>
              <a:t> +  4H</a:t>
            </a:r>
            <a:r>
              <a:rPr lang="nl-NL" baseline="30000" dirty="0" smtClean="0"/>
              <a:t>+</a:t>
            </a:r>
            <a:r>
              <a:rPr lang="nl-NL" dirty="0" smtClean="0"/>
              <a:t>  +   3e</a:t>
            </a:r>
            <a:r>
              <a:rPr lang="nl-NL" baseline="30000" dirty="0" smtClean="0"/>
              <a:t>-</a:t>
            </a:r>
            <a:r>
              <a:rPr lang="nl-NL" dirty="0" smtClean="0"/>
              <a:t>            NO   + 2H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marL="457200" lvl="1" indent="0">
              <a:buNone/>
            </a:pPr>
            <a:r>
              <a:rPr lang="nl-NL" dirty="0" smtClean="0"/>
              <a:t>NO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-</a:t>
            </a:r>
            <a:r>
              <a:rPr lang="nl-NL" dirty="0" smtClean="0"/>
              <a:t> +  3H</a:t>
            </a:r>
            <a:r>
              <a:rPr lang="nl-NL" baseline="30000" dirty="0" smtClean="0"/>
              <a:t>+</a:t>
            </a:r>
            <a:r>
              <a:rPr lang="nl-NL" dirty="0" smtClean="0"/>
              <a:t>  +   2e</a:t>
            </a:r>
            <a:r>
              <a:rPr lang="nl-NL" baseline="30000" dirty="0" smtClean="0"/>
              <a:t>-</a:t>
            </a:r>
            <a:r>
              <a:rPr lang="nl-NL" dirty="0" smtClean="0"/>
              <a:t>            HNO</a:t>
            </a:r>
            <a:r>
              <a:rPr lang="nl-NL" baseline="-25000" dirty="0" smtClean="0"/>
              <a:t>2</a:t>
            </a:r>
            <a:r>
              <a:rPr lang="nl-NL" dirty="0" smtClean="0"/>
              <a:t>   +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marL="457200" lvl="1" indent="0">
              <a:buNone/>
            </a:pPr>
            <a:r>
              <a:rPr lang="nl-NL" dirty="0" smtClean="0"/>
              <a:t>NO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-</a:t>
            </a:r>
            <a:r>
              <a:rPr lang="nl-NL" dirty="0" smtClean="0"/>
              <a:t> +  2H</a:t>
            </a:r>
            <a:r>
              <a:rPr lang="nl-NL" baseline="30000" dirty="0" smtClean="0"/>
              <a:t>+</a:t>
            </a:r>
            <a:r>
              <a:rPr lang="nl-NL" dirty="0" smtClean="0"/>
              <a:t>  +   e</a:t>
            </a:r>
            <a:r>
              <a:rPr lang="nl-NL" baseline="30000" dirty="0" smtClean="0"/>
              <a:t>-</a:t>
            </a:r>
            <a:r>
              <a:rPr lang="nl-NL" dirty="0" smtClean="0"/>
              <a:t>              NO</a:t>
            </a:r>
            <a:r>
              <a:rPr lang="nl-NL" baseline="-25000" dirty="0" smtClean="0"/>
              <a:t>2</a:t>
            </a:r>
            <a:r>
              <a:rPr lang="nl-NL" dirty="0" smtClean="0"/>
              <a:t>   +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r>
              <a:rPr lang="nl-NL" dirty="0" smtClean="0"/>
              <a:t>Aangezuurd</a:t>
            </a:r>
          </a:p>
          <a:p>
            <a:pPr lvl="1"/>
            <a:r>
              <a:rPr lang="nl-NL" dirty="0" smtClean="0"/>
              <a:t>H</a:t>
            </a:r>
            <a:r>
              <a:rPr lang="nl-NL" baseline="30000" dirty="0" smtClean="0"/>
              <a:t>+</a:t>
            </a:r>
            <a:r>
              <a:rPr lang="nl-NL" dirty="0" smtClean="0"/>
              <a:t> aanwezig</a:t>
            </a:r>
            <a:endParaRPr lang="nl-NL" dirty="0"/>
          </a:p>
          <a:p>
            <a:r>
              <a:rPr lang="nl-NL" dirty="0" smtClean="0"/>
              <a:t>Kaliumpermagnaat (KMnO</a:t>
            </a:r>
            <a:r>
              <a:rPr lang="nl-NL" baseline="-25000" dirty="0" smtClean="0"/>
              <a:t>4</a:t>
            </a:r>
            <a:r>
              <a:rPr lang="nl-NL" dirty="0" smtClean="0"/>
              <a:t>)</a:t>
            </a:r>
          </a:p>
          <a:p>
            <a:pPr marL="914400" lvl="2" indent="0">
              <a:buNone/>
            </a:pPr>
            <a:r>
              <a:rPr lang="nl-NL" dirty="0" smtClean="0"/>
              <a:t>MnO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-</a:t>
            </a:r>
            <a:r>
              <a:rPr lang="nl-NL" baseline="-25000" dirty="0" smtClean="0"/>
              <a:t>  </a:t>
            </a:r>
            <a:r>
              <a:rPr lang="nl-NL" dirty="0" smtClean="0"/>
              <a:t>+  2H</a:t>
            </a:r>
            <a:r>
              <a:rPr lang="nl-NL" baseline="-25000" dirty="0" smtClean="0"/>
              <a:t>2</a:t>
            </a:r>
            <a:r>
              <a:rPr lang="nl-NL" dirty="0" smtClean="0"/>
              <a:t>O  + 3e</a:t>
            </a:r>
            <a:r>
              <a:rPr lang="nl-NL" baseline="30000" dirty="0" smtClean="0"/>
              <a:t>-</a:t>
            </a:r>
            <a:r>
              <a:rPr lang="nl-NL" dirty="0" smtClean="0"/>
              <a:t>         MnO</a:t>
            </a:r>
            <a:r>
              <a:rPr lang="nl-NL" baseline="-25000" dirty="0" smtClean="0"/>
              <a:t>2  </a:t>
            </a:r>
            <a:r>
              <a:rPr lang="nl-NL" dirty="0" smtClean="0"/>
              <a:t>+ 4OH</a:t>
            </a:r>
            <a:r>
              <a:rPr lang="nl-NL" baseline="30000" dirty="0" smtClean="0"/>
              <a:t>-</a:t>
            </a:r>
          </a:p>
          <a:p>
            <a:pPr marL="914400" lvl="2" indent="0">
              <a:buNone/>
            </a:pPr>
            <a:r>
              <a:rPr lang="nl-NL" dirty="0" smtClean="0"/>
              <a:t>aangezuurd dan</a:t>
            </a:r>
          </a:p>
          <a:p>
            <a:pPr marL="914400" lvl="2" indent="0">
              <a:buNone/>
            </a:pPr>
            <a:r>
              <a:rPr lang="nl-NL" dirty="0" smtClean="0"/>
              <a:t>MnO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-</a:t>
            </a:r>
            <a:r>
              <a:rPr lang="nl-NL" baseline="-25000" dirty="0" smtClean="0"/>
              <a:t>  </a:t>
            </a:r>
            <a:r>
              <a:rPr lang="nl-NL" dirty="0" smtClean="0"/>
              <a:t>+  8H</a:t>
            </a:r>
            <a:r>
              <a:rPr lang="nl-NL" baseline="30000" dirty="0"/>
              <a:t>+</a:t>
            </a:r>
            <a:r>
              <a:rPr lang="nl-NL" dirty="0" smtClean="0"/>
              <a:t>  + 5e</a:t>
            </a:r>
            <a:r>
              <a:rPr lang="nl-NL" baseline="30000" dirty="0" smtClean="0"/>
              <a:t>-</a:t>
            </a:r>
            <a:r>
              <a:rPr lang="nl-NL" dirty="0" smtClean="0"/>
              <a:t>           MnO</a:t>
            </a:r>
            <a:r>
              <a:rPr lang="nl-NL" baseline="-25000" dirty="0" smtClean="0"/>
              <a:t>2  </a:t>
            </a:r>
            <a:r>
              <a:rPr lang="nl-NL" dirty="0" smtClean="0"/>
              <a:t>+ 4OH</a:t>
            </a:r>
            <a:r>
              <a:rPr lang="nl-NL" baseline="30000" dirty="0" smtClean="0"/>
              <a:t>-</a:t>
            </a:r>
            <a:endParaRPr lang="nl-NL" dirty="0" smtClean="0"/>
          </a:p>
          <a:p>
            <a:pPr marL="457200" lvl="1" indent="0">
              <a:buNone/>
            </a:pPr>
            <a:endParaRPr lang="nl-NL" dirty="0" smtClean="0"/>
          </a:p>
          <a:p>
            <a:endParaRPr lang="nl-NL" dirty="0"/>
          </a:p>
        </p:txBody>
      </p:sp>
      <p:cxnSp>
        <p:nvCxnSpPr>
          <p:cNvPr id="7" name="Rechte verbindingslijn met pijl 6"/>
          <p:cNvCxnSpPr/>
          <p:nvPr/>
        </p:nvCxnSpPr>
        <p:spPr>
          <a:xfrm>
            <a:off x="3872000" y="234888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Rechte verbindingslijn met pijl 11"/>
          <p:cNvCxnSpPr/>
          <p:nvPr/>
        </p:nvCxnSpPr>
        <p:spPr>
          <a:xfrm>
            <a:off x="3882645" y="335699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met pijl 12"/>
          <p:cNvCxnSpPr/>
          <p:nvPr/>
        </p:nvCxnSpPr>
        <p:spPr>
          <a:xfrm>
            <a:off x="3872000" y="285293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kstvak 15"/>
          <p:cNvSpPr txBox="1"/>
          <p:nvPr/>
        </p:nvSpPr>
        <p:spPr>
          <a:xfrm>
            <a:off x="6934904" y="4583562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MnO</a:t>
            </a:r>
            <a:r>
              <a:rPr lang="nl-NL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nl-NL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5940152" y="4581128"/>
            <a:ext cx="97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nl-NL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Rechte verbindingslijn met pijl 18"/>
          <p:cNvCxnSpPr/>
          <p:nvPr/>
        </p:nvCxnSpPr>
        <p:spPr>
          <a:xfrm>
            <a:off x="4107080" y="5330823"/>
            <a:ext cx="46492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Rechte verbindingslijn met pijl 20"/>
          <p:cNvCxnSpPr/>
          <p:nvPr/>
        </p:nvCxnSpPr>
        <p:spPr>
          <a:xfrm>
            <a:off x="3891056" y="6093296"/>
            <a:ext cx="5369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kstvak 22"/>
          <p:cNvSpPr txBox="1"/>
          <p:nvPr/>
        </p:nvSpPr>
        <p:spPr>
          <a:xfrm>
            <a:off x="2485703" y="6309320"/>
            <a:ext cx="1930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Sterke oxidator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15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metalen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138260"/>
              </p:ext>
            </p:extLst>
          </p:nvPr>
        </p:nvGraphicFramePr>
        <p:xfrm>
          <a:off x="1524000" y="1397000"/>
          <a:ext cx="6936432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944"/>
                <a:gridCol w="1008112"/>
                <a:gridCol w="936104"/>
                <a:gridCol w="864096"/>
                <a:gridCol w="1584176"/>
              </a:tblGrid>
              <a:tr h="370840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1874575" y="1484784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Reactie met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757453" y="2348880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Edele metalen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838571" y="3041254"/>
            <a:ext cx="1653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Half edele metalen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013062" y="4005064"/>
            <a:ext cx="1406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Onedele metalen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762469" y="5085184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Zeer onedele </a:t>
            </a:r>
          </a:p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metalen</a:t>
            </a:r>
          </a:p>
        </p:txBody>
      </p:sp>
      <p:sp>
        <p:nvSpPr>
          <p:cNvPr id="11" name="Rechthoek 10"/>
          <p:cNvSpPr/>
          <p:nvPr/>
        </p:nvSpPr>
        <p:spPr>
          <a:xfrm>
            <a:off x="8764588" y="5737910"/>
            <a:ext cx="228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endParaRPr lang="nl-NL" b="1" dirty="0">
              <a:solidFill>
                <a:prstClr val="white"/>
              </a:solidFill>
            </a:endParaRPr>
          </a:p>
          <a:p>
            <a:pPr lvl="0"/>
            <a:endParaRPr lang="nl-NL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6948264" y="233575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Ag, Au, Pt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7020272" y="1514911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Voorbeeld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7092280" y="321297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Cu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7020272" y="423589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Fe,Zn,Pb,Ni</a:t>
            </a:r>
            <a:endParaRPr lang="nl-NL" dirty="0"/>
          </a:p>
        </p:txBody>
      </p:sp>
      <p:sp>
        <p:nvSpPr>
          <p:cNvPr id="16" name="Tekstvak 15"/>
          <p:cNvSpPr txBox="1"/>
          <p:nvPr/>
        </p:nvSpPr>
        <p:spPr>
          <a:xfrm>
            <a:off x="7020272" y="5177515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Metalen uit groep 1 en 2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4067944" y="15567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nl-NL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(H</a:t>
            </a:r>
            <a:r>
              <a:rPr lang="nl-NL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O)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5364088" y="1514911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nl-N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6084168" y="151672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nl-NL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4283968" y="230497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nee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5220072" y="22768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nee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6062858" y="22768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nee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6084168" y="318219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nee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5220072" y="314096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nee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6056916" y="4220507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nee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kstvak 25"/>
          <p:cNvSpPr txBox="1"/>
          <p:nvPr/>
        </p:nvSpPr>
        <p:spPr>
          <a:xfrm>
            <a:off x="4355976" y="3186100"/>
            <a:ext cx="468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kstvak 26"/>
          <p:cNvSpPr txBox="1"/>
          <p:nvPr/>
        </p:nvSpPr>
        <p:spPr>
          <a:xfrm>
            <a:off x="4427984" y="4196371"/>
            <a:ext cx="468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kstvak 27"/>
          <p:cNvSpPr txBox="1"/>
          <p:nvPr/>
        </p:nvSpPr>
        <p:spPr>
          <a:xfrm>
            <a:off x="5346086" y="4196371"/>
            <a:ext cx="468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kstvak 28"/>
          <p:cNvSpPr txBox="1"/>
          <p:nvPr/>
        </p:nvSpPr>
        <p:spPr>
          <a:xfrm>
            <a:off x="4355976" y="5300625"/>
            <a:ext cx="468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kstvak 29"/>
          <p:cNvSpPr txBox="1"/>
          <p:nvPr/>
        </p:nvSpPr>
        <p:spPr>
          <a:xfrm>
            <a:off x="5346086" y="5301208"/>
            <a:ext cx="468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6182930" y="5293991"/>
            <a:ext cx="468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05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108</Words>
  <Application>Microsoft Office PowerPoint</Application>
  <PresentationFormat>Diavoorstelling (4:3)</PresentationFormat>
  <Paragraphs>47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Redoxreacties</vt:lpstr>
      <vt:lpstr>metalen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Redoxreacties</dc:title>
  <dc:creator>Nelly Andela</dc:creator>
  <cp:lastModifiedBy>Nelly Andela</cp:lastModifiedBy>
  <cp:revision>5</cp:revision>
  <dcterms:created xsi:type="dcterms:W3CDTF">2021-01-20T10:58:13Z</dcterms:created>
  <dcterms:modified xsi:type="dcterms:W3CDTF">2021-01-20T11:51:39Z</dcterms:modified>
</cp:coreProperties>
</file>