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9" r:id="rId4"/>
    <p:sldId id="258" r:id="rId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73" autoAdjust="0"/>
  </p:normalViewPr>
  <p:slideViewPr>
    <p:cSldViewPr>
      <p:cViewPr varScale="1">
        <p:scale>
          <a:sx n="126" d="100"/>
          <a:sy n="126" d="100"/>
        </p:scale>
        <p:origin x="-6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603B7-3239-4D88-BBBD-FFFEB3E0E040}" type="datetimeFigureOut">
              <a:rPr lang="nl-NL" smtClean="0"/>
              <a:pPr/>
              <a:t>19-1-2021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57B6C-465B-47C1-8FDF-176E111F672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603B7-3239-4D88-BBBD-FFFEB3E0E040}" type="datetimeFigureOut">
              <a:rPr lang="nl-NL" smtClean="0"/>
              <a:pPr/>
              <a:t>19-1-2021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57B6C-465B-47C1-8FDF-176E111F672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603B7-3239-4D88-BBBD-FFFEB3E0E040}" type="datetimeFigureOut">
              <a:rPr lang="nl-NL" smtClean="0"/>
              <a:pPr/>
              <a:t>19-1-2021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57B6C-465B-47C1-8FDF-176E111F672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603B7-3239-4D88-BBBD-FFFEB3E0E040}" type="datetimeFigureOut">
              <a:rPr lang="nl-NL" smtClean="0"/>
              <a:pPr/>
              <a:t>19-1-2021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57B6C-465B-47C1-8FDF-176E111F672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603B7-3239-4D88-BBBD-FFFEB3E0E040}" type="datetimeFigureOut">
              <a:rPr lang="nl-NL" smtClean="0"/>
              <a:pPr/>
              <a:t>19-1-2021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57B6C-465B-47C1-8FDF-176E111F672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603B7-3239-4D88-BBBD-FFFEB3E0E040}" type="datetimeFigureOut">
              <a:rPr lang="nl-NL" smtClean="0"/>
              <a:pPr/>
              <a:t>19-1-2021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57B6C-465B-47C1-8FDF-176E111F672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603B7-3239-4D88-BBBD-FFFEB3E0E040}" type="datetimeFigureOut">
              <a:rPr lang="nl-NL" smtClean="0"/>
              <a:pPr/>
              <a:t>19-1-2021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57B6C-465B-47C1-8FDF-176E111F672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603B7-3239-4D88-BBBD-FFFEB3E0E040}" type="datetimeFigureOut">
              <a:rPr lang="nl-NL" smtClean="0"/>
              <a:pPr/>
              <a:t>19-1-2021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57B6C-465B-47C1-8FDF-176E111F672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603B7-3239-4D88-BBBD-FFFEB3E0E040}" type="datetimeFigureOut">
              <a:rPr lang="nl-NL" smtClean="0"/>
              <a:pPr/>
              <a:t>19-1-2021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57B6C-465B-47C1-8FDF-176E111F672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603B7-3239-4D88-BBBD-FFFEB3E0E040}" type="datetimeFigureOut">
              <a:rPr lang="nl-NL" smtClean="0"/>
              <a:pPr/>
              <a:t>19-1-2021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57B6C-465B-47C1-8FDF-176E111F672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603B7-3239-4D88-BBBD-FFFEB3E0E040}" type="datetimeFigureOut">
              <a:rPr lang="nl-NL" smtClean="0"/>
              <a:pPr/>
              <a:t>19-1-2021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57B6C-465B-47C1-8FDF-176E111F672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603B7-3239-4D88-BBBD-FFFEB3E0E040}" type="datetimeFigureOut">
              <a:rPr lang="nl-NL" smtClean="0"/>
              <a:pPr/>
              <a:t>19-1-2021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257B6C-465B-47C1-8FDF-176E111F672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Redox reacties</a:t>
            </a:r>
            <a:endParaRPr lang="nl-NL" dirty="0"/>
          </a:p>
        </p:txBody>
      </p:sp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00600"/>
          </a:xfrm>
        </p:spPr>
        <p:txBody>
          <a:bodyPr>
            <a:normAutofit lnSpcReduction="10000"/>
          </a:bodyPr>
          <a:lstStyle/>
          <a:p>
            <a:r>
              <a:rPr lang="nl-NL" dirty="0" smtClean="0"/>
              <a:t>Reactie met elektronen overdracht</a:t>
            </a:r>
          </a:p>
          <a:p>
            <a:pPr lvl="1"/>
            <a:r>
              <a:rPr lang="nl-NL" dirty="0"/>
              <a:t>Reactie magnesium met zoutzuur</a:t>
            </a:r>
          </a:p>
          <a:p>
            <a:pPr lvl="2"/>
            <a:r>
              <a:rPr lang="nl-NL" dirty="0"/>
              <a:t>Magnesium verdwijnt </a:t>
            </a:r>
            <a:endParaRPr lang="nl-NL" dirty="0" smtClean="0"/>
          </a:p>
          <a:p>
            <a:pPr lvl="3"/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Mg        	</a:t>
            </a:r>
            <a:endParaRPr lang="nl-NL" sz="1400" dirty="0" smtClean="0"/>
          </a:p>
          <a:p>
            <a:pPr lvl="2"/>
            <a:r>
              <a:rPr lang="nl-NL" dirty="0" smtClean="0"/>
              <a:t>Ontstaat </a:t>
            </a:r>
            <a:r>
              <a:rPr lang="nl-NL" dirty="0"/>
              <a:t>een gas</a:t>
            </a:r>
          </a:p>
          <a:p>
            <a:pPr marL="3657600" lvl="8" indent="0">
              <a:buNone/>
            </a:pPr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nl-NL" sz="240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  <a:p>
            <a:pPr lvl="2"/>
            <a:r>
              <a:rPr lang="nl-NL" dirty="0" err="1" smtClean="0"/>
              <a:t>Halfvergelijkingen</a:t>
            </a:r>
            <a:endParaRPr lang="nl-NL" dirty="0" smtClean="0"/>
          </a:p>
          <a:p>
            <a:pPr lvl="2"/>
            <a:r>
              <a:rPr lang="nl-NL" dirty="0" smtClean="0"/>
              <a:t>Totaal vergelijking</a:t>
            </a:r>
            <a:endParaRPr lang="nl-NL" dirty="0"/>
          </a:p>
          <a:p>
            <a:pPr lvl="3"/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Mg  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+ 2H</a:t>
            </a:r>
            <a:r>
              <a:rPr lang="nl-NL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nl-NL" sz="2400" baseline="-2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            Mg</a:t>
            </a:r>
            <a:r>
              <a:rPr lang="nl-NL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2+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  +   </a:t>
            </a:r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nl-NL" sz="240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nl-NL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dirty="0" smtClean="0"/>
              <a:t>Tabel 48   </a:t>
            </a:r>
            <a:r>
              <a:rPr lang="nl-NL" dirty="0" err="1" smtClean="0"/>
              <a:t>halfvergelijkingen</a:t>
            </a:r>
            <a:endParaRPr lang="nl-NL" dirty="0" smtClean="0"/>
          </a:p>
          <a:p>
            <a:pPr lvl="1"/>
            <a:r>
              <a:rPr lang="nl-NL" dirty="0" smtClean="0"/>
              <a:t>Sterkste oxidator staat bovenaan  (F</a:t>
            </a:r>
            <a:r>
              <a:rPr lang="nl-NL" baseline="-25000" dirty="0" smtClean="0"/>
              <a:t>2</a:t>
            </a:r>
            <a:r>
              <a:rPr lang="nl-NL" dirty="0" smtClean="0"/>
              <a:t>)</a:t>
            </a:r>
          </a:p>
          <a:p>
            <a:pPr lvl="1"/>
            <a:r>
              <a:rPr lang="nl-NL" dirty="0" smtClean="0"/>
              <a:t>Sterkste reductor staat onderaan  (Li)</a:t>
            </a:r>
          </a:p>
        </p:txBody>
      </p:sp>
      <p:cxnSp>
        <p:nvCxnSpPr>
          <p:cNvPr id="9" name="Rechte verbindingslijn met pijl 8"/>
          <p:cNvCxnSpPr/>
          <p:nvPr/>
        </p:nvCxnSpPr>
        <p:spPr>
          <a:xfrm>
            <a:off x="3819630" y="2780928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Rechte verbindingslijn met pijl 10"/>
          <p:cNvCxnSpPr/>
          <p:nvPr/>
        </p:nvCxnSpPr>
        <p:spPr>
          <a:xfrm>
            <a:off x="4224490" y="3641321"/>
            <a:ext cx="61206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Rechte verbindingslijn met pijl 12"/>
          <p:cNvCxnSpPr/>
          <p:nvPr/>
        </p:nvCxnSpPr>
        <p:spPr>
          <a:xfrm>
            <a:off x="3809439" y="4797152"/>
            <a:ext cx="61206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Tekstvak 17"/>
          <p:cNvSpPr txBox="1"/>
          <p:nvPr/>
        </p:nvSpPr>
        <p:spPr>
          <a:xfrm>
            <a:off x="4769780" y="2550095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Mg</a:t>
            </a:r>
            <a:r>
              <a:rPr lang="nl-NL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2+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nl-NL" sz="2400" dirty="0"/>
          </a:p>
        </p:txBody>
      </p:sp>
      <p:sp>
        <p:nvSpPr>
          <p:cNvPr id="19" name="Tekstvak 18"/>
          <p:cNvSpPr txBox="1"/>
          <p:nvPr/>
        </p:nvSpPr>
        <p:spPr>
          <a:xfrm>
            <a:off x="5868144" y="2550095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3"/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+   </a:t>
            </a:r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2e</a:t>
            </a:r>
            <a:r>
              <a:rPr lang="nl-NL" sz="24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endParaRPr lang="nl-NL" sz="24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kstvak 19"/>
          <p:cNvSpPr txBox="1"/>
          <p:nvPr/>
        </p:nvSpPr>
        <p:spPr>
          <a:xfrm>
            <a:off x="1979712" y="3367417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2H</a:t>
            </a:r>
            <a:r>
              <a:rPr lang="nl-NL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kstvak 20"/>
          <p:cNvSpPr txBox="1"/>
          <p:nvPr/>
        </p:nvSpPr>
        <p:spPr>
          <a:xfrm>
            <a:off x="3019324" y="3367418"/>
            <a:ext cx="10286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+  </a:t>
            </a:r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2e</a:t>
            </a:r>
            <a:r>
              <a:rPr lang="nl-NL" sz="24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kstvak 21"/>
          <p:cNvSpPr txBox="1"/>
          <p:nvPr/>
        </p:nvSpPr>
        <p:spPr>
          <a:xfrm>
            <a:off x="277576" y="2580873"/>
            <a:ext cx="144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nl-N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eductor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kstvak 22"/>
          <p:cNvSpPr txBox="1"/>
          <p:nvPr/>
        </p:nvSpPr>
        <p:spPr>
          <a:xfrm>
            <a:off x="287524" y="3441266"/>
            <a:ext cx="1224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oxidator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5527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nl-NL" dirty="0" err="1" smtClean="0"/>
              <a:t>Redoxreacties</a:t>
            </a:r>
            <a:endParaRPr lang="nl-NL" dirty="0"/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4040188" cy="432047"/>
          </a:xfrm>
        </p:spPr>
        <p:txBody>
          <a:bodyPr>
            <a:normAutofit lnSpcReduction="10000"/>
          </a:bodyPr>
          <a:lstStyle/>
          <a:p>
            <a:r>
              <a:rPr lang="nl-NL" dirty="0" smtClean="0"/>
              <a:t>Zo doe je dat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134445"/>
          </a:xfrm>
        </p:spPr>
        <p:txBody>
          <a:bodyPr>
            <a:normAutofit fontScale="47500" lnSpcReduction="20000"/>
          </a:bodyPr>
          <a:lstStyle/>
          <a:p>
            <a:r>
              <a:rPr lang="nl-NL" sz="3600" dirty="0" smtClean="0"/>
              <a:t>Stap 1</a:t>
            </a:r>
            <a:br>
              <a:rPr lang="nl-NL" sz="3600" dirty="0" smtClean="0"/>
            </a:br>
            <a:r>
              <a:rPr lang="nl-NL" sz="3400" dirty="0" smtClean="0"/>
              <a:t>Inventariseer de aanwezige deeltjes</a:t>
            </a:r>
          </a:p>
          <a:p>
            <a:r>
              <a:rPr lang="nl-NL" sz="3600" dirty="0" smtClean="0"/>
              <a:t>Stap 2</a:t>
            </a:r>
            <a:br>
              <a:rPr lang="nl-NL" sz="3600" dirty="0" smtClean="0"/>
            </a:br>
            <a:r>
              <a:rPr lang="nl-NL" sz="3400" dirty="0" smtClean="0"/>
              <a:t>Zoek in tabel 48 de sterkste oxidator en neem vergelijking over</a:t>
            </a:r>
          </a:p>
          <a:p>
            <a:r>
              <a:rPr lang="nl-NL" sz="3600" dirty="0" smtClean="0"/>
              <a:t>Stap 3</a:t>
            </a:r>
            <a:r>
              <a:rPr lang="nl-NL" sz="2900" dirty="0" smtClean="0"/>
              <a:t/>
            </a:r>
            <a:br>
              <a:rPr lang="nl-NL" sz="2900" dirty="0" smtClean="0"/>
            </a:br>
            <a:r>
              <a:rPr lang="nl-NL" sz="3400" dirty="0" smtClean="0"/>
              <a:t>Zoek in tabel 48 de sterkste </a:t>
            </a:r>
            <a:r>
              <a:rPr lang="nl-NL" sz="3400" dirty="0" err="1" smtClean="0"/>
              <a:t>reductor</a:t>
            </a:r>
            <a:r>
              <a:rPr lang="nl-NL" sz="3400" dirty="0" smtClean="0"/>
              <a:t> en neem de vergelijking omgekeerd over</a:t>
            </a:r>
          </a:p>
          <a:p>
            <a:r>
              <a:rPr lang="nl-NL" sz="3600" dirty="0" smtClean="0"/>
              <a:t>Stap 4</a:t>
            </a:r>
            <a:r>
              <a:rPr lang="nl-NL" sz="2900" dirty="0" smtClean="0"/>
              <a:t/>
            </a:r>
            <a:br>
              <a:rPr lang="nl-NL" sz="2900" dirty="0" smtClean="0"/>
            </a:br>
            <a:r>
              <a:rPr lang="nl-NL" sz="3400" dirty="0" smtClean="0"/>
              <a:t>Kijk of de reactie verloopt : de </a:t>
            </a:r>
            <a:r>
              <a:rPr lang="nl-NL" sz="3400" dirty="0" err="1" smtClean="0"/>
              <a:t>halfvergelijking</a:t>
            </a:r>
            <a:r>
              <a:rPr lang="nl-NL" sz="3400" dirty="0" smtClean="0"/>
              <a:t> van de </a:t>
            </a:r>
            <a:r>
              <a:rPr lang="nl-NL" sz="3400" dirty="0" err="1" smtClean="0"/>
              <a:t>oxidator</a:t>
            </a:r>
            <a:r>
              <a:rPr lang="nl-NL" sz="3400" dirty="0" smtClean="0"/>
              <a:t> moet boven de </a:t>
            </a:r>
            <a:r>
              <a:rPr lang="nl-NL" sz="3400" dirty="0" err="1" smtClean="0"/>
              <a:t>halfvergelijking</a:t>
            </a:r>
            <a:r>
              <a:rPr lang="nl-NL" sz="3400" dirty="0" smtClean="0"/>
              <a:t> van de </a:t>
            </a:r>
            <a:r>
              <a:rPr lang="nl-NL" sz="3400" dirty="0" err="1" smtClean="0"/>
              <a:t>reductor</a:t>
            </a:r>
            <a:r>
              <a:rPr lang="nl-NL" sz="3400" dirty="0" smtClean="0"/>
              <a:t> staan</a:t>
            </a:r>
          </a:p>
          <a:p>
            <a:r>
              <a:rPr lang="nl-NL" sz="3600" dirty="0" smtClean="0"/>
              <a:t>Stap 5</a:t>
            </a:r>
            <a:r>
              <a:rPr lang="nl-NL" sz="2900" dirty="0" smtClean="0"/>
              <a:t/>
            </a:r>
            <a:br>
              <a:rPr lang="nl-NL" sz="2900" dirty="0" smtClean="0"/>
            </a:br>
            <a:r>
              <a:rPr lang="nl-NL" sz="3300" dirty="0" smtClean="0"/>
              <a:t>Maak het aantal elektronen gelijk </a:t>
            </a:r>
          </a:p>
          <a:p>
            <a:r>
              <a:rPr lang="nl-NL" sz="3600" dirty="0" smtClean="0"/>
              <a:t>Stap 6</a:t>
            </a:r>
            <a:r>
              <a:rPr lang="nl-NL" sz="2900" dirty="0" smtClean="0"/>
              <a:t/>
            </a:r>
            <a:br>
              <a:rPr lang="nl-NL" sz="2900" dirty="0" smtClean="0"/>
            </a:br>
            <a:r>
              <a:rPr lang="nl-NL" sz="3300" dirty="0" smtClean="0"/>
              <a:t>Tel beide vergelijkingen bij elkaar op</a:t>
            </a:r>
            <a:br>
              <a:rPr lang="nl-NL" sz="3300" dirty="0" smtClean="0"/>
            </a:br>
            <a:r>
              <a:rPr lang="nl-NL" sz="3300" dirty="0" smtClean="0"/>
              <a:t>waarbij je de elektronen weglaat</a:t>
            </a:r>
            <a:endParaRPr lang="nl-NL" sz="1800" dirty="0"/>
          </a:p>
        </p:txBody>
      </p:sp>
      <p:sp>
        <p:nvSpPr>
          <p:cNvPr id="7" name="Tijdelijke aanduiding voor tekst 6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>
            <a:normAutofit/>
          </a:bodyPr>
          <a:lstStyle/>
          <a:p>
            <a:r>
              <a:rPr lang="nl-NL" sz="1800" dirty="0" smtClean="0"/>
              <a:t>Voorbeeld</a:t>
            </a:r>
          </a:p>
          <a:p>
            <a:r>
              <a:rPr lang="nl-NL" sz="1800" dirty="0" smtClean="0"/>
              <a:t>Voeg  een staafje Aluminium toe aan een Zinkchloride oplossing</a:t>
            </a:r>
            <a:endParaRPr lang="nl-NL" sz="1800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0000" lnSpcReduction="20000"/>
          </a:bodyPr>
          <a:lstStyle/>
          <a:p>
            <a:r>
              <a:rPr lang="nl-NL" sz="3200" dirty="0" smtClean="0"/>
              <a:t>Stap 1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sz="2600" dirty="0"/>
              <a:t> </a:t>
            </a:r>
            <a:r>
              <a:rPr lang="nl-NL" sz="2600" dirty="0" smtClean="0"/>
              <a:t>Al, Zn</a:t>
            </a:r>
            <a:r>
              <a:rPr lang="nl-NL" sz="2600" baseline="30000" dirty="0" smtClean="0"/>
              <a:t>2</a:t>
            </a:r>
            <a:r>
              <a:rPr lang="nl-NL" sz="2600" baseline="30000" dirty="0"/>
              <a:t>+</a:t>
            </a:r>
            <a:r>
              <a:rPr lang="nl-NL" sz="2600" dirty="0"/>
              <a:t> , Cl</a:t>
            </a:r>
            <a:r>
              <a:rPr lang="nl-NL" sz="2600" baseline="30000" dirty="0"/>
              <a:t>─</a:t>
            </a:r>
            <a:r>
              <a:rPr lang="nl-NL" sz="2600" dirty="0"/>
              <a:t> en </a:t>
            </a:r>
            <a:r>
              <a:rPr lang="nl-NL" sz="2600" dirty="0" smtClean="0"/>
              <a:t>H</a:t>
            </a:r>
            <a:r>
              <a:rPr lang="nl-NL" sz="2600" baseline="-25000" dirty="0" smtClean="0"/>
              <a:t>2</a:t>
            </a:r>
            <a:r>
              <a:rPr lang="nl-NL" sz="2600" dirty="0" smtClean="0"/>
              <a:t>O</a:t>
            </a:r>
          </a:p>
          <a:p>
            <a:r>
              <a:rPr lang="nl-NL" sz="3200" dirty="0" smtClean="0"/>
              <a:t>Stap 2</a:t>
            </a:r>
            <a:r>
              <a:rPr lang="nl-NL" sz="1600" dirty="0" smtClean="0"/>
              <a:t/>
            </a:r>
            <a:br>
              <a:rPr lang="nl-NL" sz="1600" dirty="0" smtClean="0"/>
            </a:br>
            <a:r>
              <a:rPr lang="en-US" sz="2600" dirty="0"/>
              <a:t> </a:t>
            </a:r>
            <a:r>
              <a:rPr lang="en-US" sz="2600" dirty="0" smtClean="0"/>
              <a:t>Zn</a:t>
            </a:r>
            <a:r>
              <a:rPr lang="en-US" sz="2600" baseline="30000" dirty="0" smtClean="0"/>
              <a:t>2+</a:t>
            </a:r>
            <a:r>
              <a:rPr lang="en-US" sz="2600" dirty="0" smtClean="0"/>
              <a:t> (</a:t>
            </a:r>
            <a:r>
              <a:rPr lang="en-US" sz="2600" dirty="0" err="1" smtClean="0"/>
              <a:t>aq</a:t>
            </a:r>
            <a:r>
              <a:rPr lang="nl-NL" sz="2600" dirty="0" smtClean="0"/>
              <a:t>) </a:t>
            </a:r>
            <a:r>
              <a:rPr lang="en-US" sz="2600" dirty="0" smtClean="0"/>
              <a:t>+ </a:t>
            </a:r>
            <a:r>
              <a:rPr lang="en-US" sz="2600" dirty="0"/>
              <a:t>2 e</a:t>
            </a:r>
            <a:r>
              <a:rPr lang="en-US" sz="2600" baseline="30000" dirty="0"/>
              <a:t>-</a:t>
            </a:r>
            <a:r>
              <a:rPr lang="en-US" sz="2600" dirty="0"/>
              <a:t>	</a:t>
            </a:r>
            <a:r>
              <a:rPr lang="nl-NL" sz="2600" dirty="0" smtClean="0">
                <a:sym typeface="Symbol"/>
              </a:rPr>
              <a:t></a:t>
            </a:r>
            <a:r>
              <a:rPr lang="en-US" sz="2600" dirty="0" smtClean="0"/>
              <a:t> Zn (s)</a:t>
            </a:r>
            <a:r>
              <a:rPr lang="en-US" sz="1600" dirty="0"/>
              <a:t>	</a:t>
            </a:r>
            <a:endParaRPr lang="nl-NL" sz="1600" dirty="0" smtClean="0"/>
          </a:p>
          <a:p>
            <a:r>
              <a:rPr lang="nl-NL" sz="3200" dirty="0" smtClean="0"/>
              <a:t>Stap 3</a:t>
            </a:r>
            <a:r>
              <a:rPr lang="nl-NL" sz="2000" dirty="0" smtClean="0"/>
              <a:t/>
            </a:r>
            <a:br>
              <a:rPr lang="nl-NL" sz="2000" dirty="0" smtClean="0"/>
            </a:br>
            <a:r>
              <a:rPr lang="en-US" sz="2600" dirty="0" smtClean="0"/>
              <a:t>Al (s</a:t>
            </a:r>
            <a:r>
              <a:rPr lang="en-US" sz="2600" dirty="0"/>
              <a:t>)	</a:t>
            </a:r>
            <a:r>
              <a:rPr lang="fr-FR" sz="2600" dirty="0" smtClean="0">
                <a:sym typeface="Symbol"/>
              </a:rPr>
              <a:t></a:t>
            </a:r>
            <a:r>
              <a:rPr lang="en-US" sz="2600" dirty="0" smtClean="0"/>
              <a:t> Al</a:t>
            </a:r>
            <a:r>
              <a:rPr lang="en-US" sz="2600" baseline="30000" dirty="0"/>
              <a:t>3</a:t>
            </a:r>
            <a:r>
              <a:rPr lang="en-US" sz="2600" baseline="30000" dirty="0" smtClean="0"/>
              <a:t>+</a:t>
            </a:r>
            <a:r>
              <a:rPr lang="en-US" sz="2600" dirty="0" smtClean="0"/>
              <a:t> (</a:t>
            </a:r>
            <a:r>
              <a:rPr lang="en-US" sz="2600" dirty="0" err="1" smtClean="0"/>
              <a:t>aq</a:t>
            </a:r>
            <a:r>
              <a:rPr lang="en-US" sz="2600" dirty="0" smtClean="0"/>
              <a:t>)  + 3 </a:t>
            </a:r>
            <a:r>
              <a:rPr lang="en-US" sz="2600" dirty="0"/>
              <a:t>e</a:t>
            </a:r>
            <a:r>
              <a:rPr lang="en-US" sz="2600" baseline="30000" dirty="0"/>
              <a:t>-</a:t>
            </a:r>
            <a:r>
              <a:rPr lang="en-US" sz="2600" dirty="0"/>
              <a:t> </a:t>
            </a:r>
            <a:endParaRPr lang="nl-NL" sz="2600" dirty="0" smtClean="0"/>
          </a:p>
          <a:p>
            <a:r>
              <a:rPr lang="nl-NL" sz="3200" dirty="0" smtClean="0"/>
              <a:t>Stap 4</a:t>
            </a:r>
            <a:r>
              <a:rPr lang="nl-NL" sz="2000" dirty="0" smtClean="0"/>
              <a:t/>
            </a:r>
            <a:br>
              <a:rPr lang="nl-NL" sz="2000" dirty="0" smtClean="0"/>
            </a:br>
            <a:r>
              <a:rPr lang="nl-NL" sz="2300" dirty="0" smtClean="0"/>
              <a:t>Reactie verloopt</a:t>
            </a:r>
          </a:p>
          <a:p>
            <a:r>
              <a:rPr lang="nl-NL" sz="2600" dirty="0" smtClean="0"/>
              <a:t>Stap 5</a:t>
            </a:r>
          </a:p>
          <a:p>
            <a:pPr>
              <a:buNone/>
            </a:pPr>
            <a:r>
              <a:rPr lang="nl-NL" sz="2600" dirty="0" smtClean="0"/>
              <a:t>	</a:t>
            </a:r>
            <a:r>
              <a:rPr lang="nl-NL" sz="2300" dirty="0" smtClean="0"/>
              <a:t> </a:t>
            </a:r>
            <a:r>
              <a:rPr lang="en-US" sz="2300" dirty="0" smtClean="0"/>
              <a:t>3Zn</a:t>
            </a:r>
            <a:r>
              <a:rPr lang="en-US" sz="2300" baseline="30000" dirty="0" smtClean="0"/>
              <a:t>2+</a:t>
            </a:r>
            <a:r>
              <a:rPr lang="en-US" sz="2300" dirty="0" smtClean="0"/>
              <a:t> (</a:t>
            </a:r>
            <a:r>
              <a:rPr lang="en-US" sz="2300" dirty="0" err="1" smtClean="0"/>
              <a:t>aq</a:t>
            </a:r>
            <a:r>
              <a:rPr lang="nl-NL" sz="2300" dirty="0" smtClean="0"/>
              <a:t>) </a:t>
            </a:r>
            <a:r>
              <a:rPr lang="en-US" sz="2300" dirty="0" smtClean="0"/>
              <a:t>+ 6 e</a:t>
            </a:r>
            <a:r>
              <a:rPr lang="en-US" sz="2300" baseline="30000" dirty="0" smtClean="0"/>
              <a:t> </a:t>
            </a:r>
            <a:r>
              <a:rPr lang="en-US" sz="2300" dirty="0" smtClean="0"/>
              <a:t> </a:t>
            </a:r>
            <a:r>
              <a:rPr lang="nl-NL" sz="2300" dirty="0" smtClean="0">
                <a:sym typeface="Symbol"/>
              </a:rPr>
              <a:t></a:t>
            </a:r>
            <a:r>
              <a:rPr lang="en-US" sz="2300" dirty="0" smtClean="0"/>
              <a:t> 3Zn (s)</a:t>
            </a:r>
            <a:endParaRPr lang="nl-NL" sz="2300" dirty="0" smtClean="0"/>
          </a:p>
          <a:p>
            <a:pPr>
              <a:buNone/>
            </a:pPr>
            <a:r>
              <a:rPr lang="nl-NL" sz="2300" dirty="0" smtClean="0"/>
              <a:t>	</a:t>
            </a:r>
            <a:r>
              <a:rPr lang="en-US" sz="2300" dirty="0" smtClean="0"/>
              <a:t> 2Al (s)    </a:t>
            </a:r>
            <a:r>
              <a:rPr lang="fr-FR" sz="2300" dirty="0" smtClean="0">
                <a:sym typeface="Symbol"/>
              </a:rPr>
              <a:t></a:t>
            </a:r>
            <a:r>
              <a:rPr lang="en-US" sz="2300" dirty="0" smtClean="0"/>
              <a:t> 2Al</a:t>
            </a:r>
            <a:r>
              <a:rPr lang="en-US" sz="2300" baseline="30000" dirty="0" smtClean="0"/>
              <a:t>3+</a:t>
            </a:r>
            <a:r>
              <a:rPr lang="en-US" sz="2300" dirty="0" smtClean="0"/>
              <a:t> (</a:t>
            </a:r>
            <a:r>
              <a:rPr lang="en-US" sz="2300" dirty="0" err="1" smtClean="0"/>
              <a:t>aq</a:t>
            </a:r>
            <a:r>
              <a:rPr lang="en-US" sz="2300" dirty="0" smtClean="0"/>
              <a:t>)  + 6 e</a:t>
            </a:r>
            <a:r>
              <a:rPr lang="en-US" sz="2300" baseline="30000" dirty="0" smtClean="0"/>
              <a:t>-</a:t>
            </a:r>
            <a:r>
              <a:rPr lang="en-US" sz="2300" dirty="0" smtClean="0"/>
              <a:t> </a:t>
            </a:r>
            <a:r>
              <a:rPr lang="en-US" sz="2300" baseline="-25000" dirty="0" smtClean="0"/>
              <a:t> </a:t>
            </a:r>
          </a:p>
          <a:p>
            <a:pPr>
              <a:buNone/>
            </a:pPr>
            <a:r>
              <a:rPr lang="nl-NL" sz="2300" dirty="0" smtClean="0"/>
              <a:t>				+	</a:t>
            </a:r>
          </a:p>
          <a:p>
            <a:r>
              <a:rPr lang="nl-NL" sz="2900" dirty="0" smtClean="0"/>
              <a:t>Stap 6</a:t>
            </a:r>
            <a:r>
              <a:rPr lang="nl-NL" sz="2000" dirty="0" smtClean="0"/>
              <a:t/>
            </a:r>
            <a:br>
              <a:rPr lang="nl-NL" sz="2000" dirty="0" smtClean="0"/>
            </a:br>
            <a:r>
              <a:rPr lang="nl-NL" sz="2100" dirty="0" smtClean="0"/>
              <a:t/>
            </a:r>
            <a:br>
              <a:rPr lang="nl-NL" sz="2100" dirty="0" smtClean="0"/>
            </a:br>
            <a:r>
              <a:rPr lang="nl-NL" sz="2300" dirty="0" smtClean="0"/>
              <a:t> </a:t>
            </a:r>
            <a:r>
              <a:rPr lang="nl-NL" sz="2300" dirty="0"/>
              <a:t>2 Al(s) + 3 Zn</a:t>
            </a:r>
            <a:r>
              <a:rPr lang="nl-NL" sz="2300" baseline="30000" dirty="0"/>
              <a:t>2+</a:t>
            </a:r>
            <a:r>
              <a:rPr lang="nl-NL" sz="2300" dirty="0"/>
              <a:t>(</a:t>
            </a:r>
            <a:r>
              <a:rPr lang="nl-NL" sz="2300" dirty="0" err="1"/>
              <a:t>aq</a:t>
            </a:r>
            <a:r>
              <a:rPr lang="nl-NL" sz="2300" dirty="0" smtClean="0"/>
              <a:t>) </a:t>
            </a:r>
            <a:r>
              <a:rPr lang="nl-NL" sz="2300" dirty="0" smtClean="0">
                <a:sym typeface="Symbol"/>
              </a:rPr>
              <a:t></a:t>
            </a:r>
            <a:r>
              <a:rPr lang="nl-NL" sz="2300" dirty="0" smtClean="0"/>
              <a:t> </a:t>
            </a:r>
            <a:r>
              <a:rPr lang="nl-NL" sz="2300" dirty="0"/>
              <a:t>2 Al</a:t>
            </a:r>
            <a:r>
              <a:rPr lang="nl-NL" sz="2300" baseline="30000" dirty="0"/>
              <a:t>3+</a:t>
            </a:r>
            <a:r>
              <a:rPr lang="nl-NL" sz="2300" dirty="0"/>
              <a:t>(</a:t>
            </a:r>
            <a:r>
              <a:rPr lang="nl-NL" sz="2300" dirty="0" err="1"/>
              <a:t>aq</a:t>
            </a:r>
            <a:r>
              <a:rPr lang="nl-NL" sz="2300" dirty="0"/>
              <a:t>) + 3 Zn(s)</a:t>
            </a:r>
          </a:p>
          <a:p>
            <a:pPr>
              <a:buNone/>
            </a:pPr>
            <a:endParaRPr lang="nl-NL" sz="2000" dirty="0" smtClean="0"/>
          </a:p>
        </p:txBody>
      </p:sp>
      <p:cxnSp>
        <p:nvCxnSpPr>
          <p:cNvPr id="9" name="Rechte verbindingslijn 8"/>
          <p:cNvCxnSpPr/>
          <p:nvPr/>
        </p:nvCxnSpPr>
        <p:spPr>
          <a:xfrm>
            <a:off x="5076056" y="5229200"/>
            <a:ext cx="23042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nl-NL" dirty="0" err="1" smtClean="0"/>
              <a:t>Redoxreacties</a:t>
            </a:r>
            <a:endParaRPr lang="nl-NL" dirty="0"/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4040188" cy="432047"/>
          </a:xfrm>
        </p:spPr>
        <p:txBody>
          <a:bodyPr>
            <a:normAutofit lnSpcReduction="10000"/>
          </a:bodyPr>
          <a:lstStyle/>
          <a:p>
            <a:r>
              <a:rPr lang="nl-NL" dirty="0" smtClean="0"/>
              <a:t>Zo doe je dat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1700808"/>
            <a:ext cx="4040188" cy="4608511"/>
          </a:xfrm>
        </p:spPr>
        <p:txBody>
          <a:bodyPr>
            <a:noAutofit/>
          </a:bodyPr>
          <a:lstStyle/>
          <a:p>
            <a:r>
              <a:rPr lang="nl-NL" sz="1600" dirty="0" smtClean="0"/>
              <a:t>Stap 1</a:t>
            </a:r>
            <a:br>
              <a:rPr lang="nl-NL" sz="1600" dirty="0" smtClean="0"/>
            </a:br>
            <a:r>
              <a:rPr lang="nl-NL" sz="1600" dirty="0" smtClean="0"/>
              <a:t>Inventariseer de aanwezige deeltjes</a:t>
            </a:r>
          </a:p>
          <a:p>
            <a:r>
              <a:rPr lang="nl-NL" sz="1600" dirty="0" smtClean="0"/>
              <a:t>Stap 2</a:t>
            </a:r>
            <a:br>
              <a:rPr lang="nl-NL" sz="1600" dirty="0" smtClean="0"/>
            </a:br>
            <a:r>
              <a:rPr lang="nl-NL" sz="1600" dirty="0" smtClean="0"/>
              <a:t>Zoek in tabel 48 de sterkste oxidator en neem vergelijking over</a:t>
            </a:r>
          </a:p>
          <a:p>
            <a:r>
              <a:rPr lang="nl-NL" sz="1600" dirty="0" smtClean="0"/>
              <a:t>Stap 3</a:t>
            </a:r>
            <a:br>
              <a:rPr lang="nl-NL" sz="1600" dirty="0" smtClean="0"/>
            </a:br>
            <a:r>
              <a:rPr lang="nl-NL" sz="1600" dirty="0" smtClean="0"/>
              <a:t>Zoek in tabel 48 de sterkste </a:t>
            </a:r>
            <a:r>
              <a:rPr lang="nl-NL" sz="1600" dirty="0" err="1" smtClean="0"/>
              <a:t>reductor</a:t>
            </a:r>
            <a:r>
              <a:rPr lang="nl-NL" sz="1600" dirty="0" smtClean="0"/>
              <a:t> en neem de vergelijking omgekeerd over</a:t>
            </a:r>
          </a:p>
          <a:p>
            <a:r>
              <a:rPr lang="nl-NL" sz="1600" dirty="0" smtClean="0"/>
              <a:t>Stap 4</a:t>
            </a:r>
            <a:br>
              <a:rPr lang="nl-NL" sz="1600" dirty="0" smtClean="0"/>
            </a:br>
            <a:r>
              <a:rPr lang="nl-NL" sz="1600" dirty="0" smtClean="0"/>
              <a:t>Kijk of de reactie verloopt : de </a:t>
            </a:r>
            <a:r>
              <a:rPr lang="nl-NL" sz="1600" dirty="0" err="1" smtClean="0"/>
              <a:t>halfvergelijking</a:t>
            </a:r>
            <a:r>
              <a:rPr lang="nl-NL" sz="1600" dirty="0" smtClean="0"/>
              <a:t> van de </a:t>
            </a:r>
            <a:r>
              <a:rPr lang="nl-NL" sz="1600" dirty="0" err="1" smtClean="0"/>
              <a:t>oxidator</a:t>
            </a:r>
            <a:r>
              <a:rPr lang="nl-NL" sz="1600" dirty="0" smtClean="0"/>
              <a:t> moet boven de </a:t>
            </a:r>
            <a:r>
              <a:rPr lang="nl-NL" sz="1600" dirty="0" err="1" smtClean="0"/>
              <a:t>halfvergelijking</a:t>
            </a:r>
            <a:r>
              <a:rPr lang="nl-NL" sz="1600" dirty="0" smtClean="0"/>
              <a:t> van de </a:t>
            </a:r>
            <a:r>
              <a:rPr lang="nl-NL" sz="1600" dirty="0" err="1" smtClean="0"/>
              <a:t>reductor</a:t>
            </a:r>
            <a:r>
              <a:rPr lang="nl-NL" sz="1600" dirty="0" smtClean="0"/>
              <a:t> staan</a:t>
            </a:r>
          </a:p>
          <a:p>
            <a:r>
              <a:rPr lang="nl-NL" sz="1600" dirty="0" smtClean="0"/>
              <a:t>Stap 5</a:t>
            </a:r>
            <a:br>
              <a:rPr lang="nl-NL" sz="1600" dirty="0" smtClean="0"/>
            </a:br>
            <a:r>
              <a:rPr lang="nl-NL" sz="1600" dirty="0" smtClean="0"/>
              <a:t>Maak het aantal elektronen gelijk </a:t>
            </a:r>
          </a:p>
          <a:p>
            <a:r>
              <a:rPr lang="nl-NL" sz="1600" dirty="0" smtClean="0"/>
              <a:t>Stap 6</a:t>
            </a:r>
            <a:br>
              <a:rPr lang="nl-NL" sz="1600" dirty="0" smtClean="0"/>
            </a:br>
            <a:r>
              <a:rPr lang="nl-NL" sz="1600" dirty="0" smtClean="0"/>
              <a:t>Tel beide vergelijkingen bij elkaar op</a:t>
            </a:r>
            <a:br>
              <a:rPr lang="nl-NL" sz="1600" dirty="0" smtClean="0"/>
            </a:br>
            <a:r>
              <a:rPr lang="nl-NL" sz="1600" dirty="0" smtClean="0"/>
              <a:t>waarbij je de elektronen weglaat en corrigeert voor gelijke deeltjes voor en na de pijl</a:t>
            </a:r>
            <a:endParaRPr lang="nl-NL" sz="1600" dirty="0"/>
          </a:p>
        </p:txBody>
      </p:sp>
      <p:sp>
        <p:nvSpPr>
          <p:cNvPr id="7" name="Tijdelijke aanduiding voor tekst 6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>
            <a:normAutofit/>
          </a:bodyPr>
          <a:lstStyle/>
          <a:p>
            <a:r>
              <a:rPr lang="nl-NL" sz="1800" dirty="0" smtClean="0"/>
              <a:t>Voorbeeld</a:t>
            </a:r>
          </a:p>
          <a:p>
            <a:r>
              <a:rPr lang="nl-NL" sz="1800" dirty="0" smtClean="0"/>
              <a:t>Voeg  wat lood(IV)oxide toe aan een aangezuurde oxaalzuur oplossing</a:t>
            </a:r>
            <a:endParaRPr lang="nl-NL" sz="1800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247455" cy="4278461"/>
          </a:xfrm>
        </p:spPr>
        <p:txBody>
          <a:bodyPr>
            <a:normAutofit fontScale="25000" lnSpcReduction="20000"/>
          </a:bodyPr>
          <a:lstStyle/>
          <a:p>
            <a:r>
              <a:rPr lang="nl-NL" sz="7200" dirty="0" smtClean="0"/>
              <a:t>Stap 1</a:t>
            </a:r>
            <a:br>
              <a:rPr lang="nl-NL" sz="7200" dirty="0" smtClean="0"/>
            </a:br>
            <a:r>
              <a:rPr lang="nl-NL" sz="7200" dirty="0" smtClean="0"/>
              <a:t>PbO</a:t>
            </a:r>
            <a:r>
              <a:rPr lang="nl-NL" sz="7200" baseline="-25000" dirty="0" smtClean="0"/>
              <a:t>2</a:t>
            </a:r>
            <a:r>
              <a:rPr lang="nl-NL" sz="7200" dirty="0" smtClean="0"/>
              <a:t>  , H</a:t>
            </a:r>
            <a:r>
              <a:rPr lang="nl-NL" sz="7200" baseline="30000" dirty="0" smtClean="0"/>
              <a:t>+</a:t>
            </a:r>
            <a:r>
              <a:rPr lang="nl-NL" sz="7200" dirty="0" smtClean="0"/>
              <a:t>  , H</a:t>
            </a:r>
            <a:r>
              <a:rPr lang="nl-NL" sz="7200" baseline="-25000" dirty="0" smtClean="0"/>
              <a:t>2</a:t>
            </a:r>
            <a:r>
              <a:rPr lang="nl-NL" sz="7200" dirty="0" smtClean="0"/>
              <a:t>C</a:t>
            </a:r>
            <a:r>
              <a:rPr lang="nl-NL" sz="7200" baseline="-25000" dirty="0" smtClean="0"/>
              <a:t>2</a:t>
            </a:r>
            <a:r>
              <a:rPr lang="nl-NL" sz="7200" dirty="0" smtClean="0"/>
              <a:t>O</a:t>
            </a:r>
            <a:r>
              <a:rPr lang="nl-NL" sz="7200" baseline="-25000" dirty="0" smtClean="0"/>
              <a:t>4</a:t>
            </a:r>
            <a:r>
              <a:rPr lang="nl-NL" sz="7200" dirty="0" smtClean="0"/>
              <a:t> , H</a:t>
            </a:r>
            <a:r>
              <a:rPr lang="nl-NL" sz="7200" baseline="-25000" dirty="0" smtClean="0"/>
              <a:t>2</a:t>
            </a:r>
            <a:r>
              <a:rPr lang="nl-NL" sz="7200" dirty="0" smtClean="0"/>
              <a:t>O</a:t>
            </a:r>
          </a:p>
          <a:p>
            <a:r>
              <a:rPr lang="nl-NL" sz="7200" dirty="0" smtClean="0"/>
              <a:t>Stap 2</a:t>
            </a:r>
            <a:br>
              <a:rPr lang="nl-NL" sz="7200" dirty="0" smtClean="0"/>
            </a:br>
            <a:r>
              <a:rPr lang="en-US" sz="7200" dirty="0"/>
              <a:t> </a:t>
            </a:r>
            <a:r>
              <a:rPr lang="en-US" sz="7200" dirty="0" smtClean="0"/>
              <a:t>PbO</a:t>
            </a:r>
            <a:r>
              <a:rPr lang="en-US" sz="7200" baseline="-25000" dirty="0" smtClean="0"/>
              <a:t>2</a:t>
            </a:r>
            <a:r>
              <a:rPr lang="en-US" sz="7200" dirty="0" smtClean="0"/>
              <a:t> (s</a:t>
            </a:r>
            <a:r>
              <a:rPr lang="nl-NL" sz="7200" dirty="0" smtClean="0"/>
              <a:t>) + 4H</a:t>
            </a:r>
            <a:r>
              <a:rPr lang="nl-NL" sz="7200" baseline="30000" dirty="0" smtClean="0"/>
              <a:t>+</a:t>
            </a:r>
            <a:r>
              <a:rPr lang="nl-NL" sz="7200" dirty="0" smtClean="0"/>
              <a:t> (</a:t>
            </a:r>
            <a:r>
              <a:rPr lang="nl-NL" sz="7200" dirty="0" err="1" smtClean="0"/>
              <a:t>aq</a:t>
            </a:r>
            <a:r>
              <a:rPr lang="nl-NL" sz="7200" dirty="0" smtClean="0"/>
              <a:t>)  </a:t>
            </a:r>
            <a:r>
              <a:rPr lang="en-US" sz="7200" dirty="0" smtClean="0"/>
              <a:t>+ 2 e</a:t>
            </a:r>
            <a:r>
              <a:rPr lang="en-US" sz="7200" baseline="30000" dirty="0" smtClean="0"/>
              <a:t>-</a:t>
            </a:r>
            <a:r>
              <a:rPr lang="nl-NL" sz="7200" dirty="0" smtClean="0">
                <a:sym typeface="Symbol"/>
              </a:rPr>
              <a:t></a:t>
            </a:r>
            <a:r>
              <a:rPr lang="en-US" sz="7200" dirty="0" smtClean="0"/>
              <a:t> Pb</a:t>
            </a:r>
            <a:r>
              <a:rPr lang="en-US" sz="7200" baseline="30000" dirty="0" smtClean="0"/>
              <a:t>2+</a:t>
            </a:r>
            <a:r>
              <a:rPr lang="en-US" sz="7200" dirty="0" smtClean="0"/>
              <a:t> +2 H</a:t>
            </a:r>
            <a:r>
              <a:rPr lang="en-US" sz="7200" baseline="-25000" dirty="0" smtClean="0"/>
              <a:t>2</a:t>
            </a:r>
            <a:r>
              <a:rPr lang="en-US" sz="7200" dirty="0" smtClean="0"/>
              <a:t>O	</a:t>
            </a:r>
            <a:endParaRPr lang="nl-NL" sz="7200" dirty="0" smtClean="0"/>
          </a:p>
          <a:p>
            <a:r>
              <a:rPr lang="nl-NL" sz="7200" dirty="0" smtClean="0"/>
              <a:t>Stap 3</a:t>
            </a:r>
            <a:br>
              <a:rPr lang="nl-NL" sz="7200" dirty="0" smtClean="0"/>
            </a:br>
            <a:r>
              <a:rPr lang="en-US" sz="7200" dirty="0" smtClean="0"/>
              <a:t>H</a:t>
            </a:r>
            <a:r>
              <a:rPr lang="en-US" sz="7200" baseline="-25000" dirty="0" smtClean="0"/>
              <a:t>2</a:t>
            </a:r>
            <a:r>
              <a:rPr lang="en-US" sz="7200" dirty="0" smtClean="0"/>
              <a:t>C</a:t>
            </a:r>
            <a:r>
              <a:rPr lang="en-US" sz="7200" baseline="-25000" dirty="0" smtClean="0"/>
              <a:t>2</a:t>
            </a:r>
            <a:r>
              <a:rPr lang="en-US" sz="7200" dirty="0" smtClean="0"/>
              <a:t>O</a:t>
            </a:r>
            <a:r>
              <a:rPr lang="en-US" sz="7200" baseline="-25000" dirty="0" smtClean="0"/>
              <a:t>4</a:t>
            </a:r>
            <a:r>
              <a:rPr lang="fr-FR" sz="7200" dirty="0" smtClean="0">
                <a:sym typeface="Symbol"/>
              </a:rPr>
              <a:t></a:t>
            </a:r>
            <a:r>
              <a:rPr lang="en-US" sz="7200" dirty="0" smtClean="0"/>
              <a:t> 2CO</a:t>
            </a:r>
            <a:r>
              <a:rPr lang="en-US" sz="7200" baseline="-25000" dirty="0" smtClean="0"/>
              <a:t>2</a:t>
            </a:r>
            <a:r>
              <a:rPr lang="en-US" sz="7200" dirty="0" smtClean="0"/>
              <a:t>(g)  + 2H</a:t>
            </a:r>
            <a:r>
              <a:rPr lang="en-US" sz="7200" baseline="30000" dirty="0" smtClean="0"/>
              <a:t>+</a:t>
            </a:r>
            <a:r>
              <a:rPr lang="en-US" sz="7200" dirty="0" smtClean="0"/>
              <a:t>  + 2 e</a:t>
            </a:r>
            <a:r>
              <a:rPr lang="en-US" sz="7200" baseline="30000" dirty="0" smtClean="0"/>
              <a:t>-</a:t>
            </a:r>
            <a:r>
              <a:rPr lang="en-US" sz="7200" dirty="0" smtClean="0"/>
              <a:t> </a:t>
            </a:r>
            <a:endParaRPr lang="nl-NL" sz="7200" dirty="0" smtClean="0"/>
          </a:p>
          <a:p>
            <a:r>
              <a:rPr lang="nl-NL" sz="7200" dirty="0" smtClean="0"/>
              <a:t>Stap 4</a:t>
            </a:r>
            <a:br>
              <a:rPr lang="nl-NL" sz="7200" dirty="0" smtClean="0"/>
            </a:br>
            <a:r>
              <a:rPr lang="nl-NL" sz="7200" dirty="0" smtClean="0"/>
              <a:t>Reactie verloopt</a:t>
            </a:r>
          </a:p>
          <a:p>
            <a:r>
              <a:rPr lang="nl-NL" sz="7200" dirty="0" smtClean="0"/>
              <a:t>Stap 5</a:t>
            </a:r>
          </a:p>
          <a:p>
            <a:pPr>
              <a:buNone/>
            </a:pPr>
            <a:r>
              <a:rPr lang="nl-NL" sz="7200" dirty="0" smtClean="0"/>
              <a:t>	 </a:t>
            </a:r>
            <a:r>
              <a:rPr lang="en-US" sz="7200" dirty="0" smtClean="0"/>
              <a:t>PbO</a:t>
            </a:r>
            <a:r>
              <a:rPr lang="en-US" sz="7200" baseline="-25000" dirty="0" smtClean="0"/>
              <a:t>2</a:t>
            </a:r>
            <a:r>
              <a:rPr lang="en-US" sz="7200" dirty="0" smtClean="0"/>
              <a:t> </a:t>
            </a:r>
            <a:r>
              <a:rPr lang="nl-NL" sz="7200" dirty="0" smtClean="0"/>
              <a:t> + 4H</a:t>
            </a:r>
            <a:r>
              <a:rPr lang="nl-NL" sz="7200" baseline="30000" dirty="0" smtClean="0"/>
              <a:t>+</a:t>
            </a:r>
            <a:r>
              <a:rPr lang="nl-NL" sz="7200" dirty="0" smtClean="0"/>
              <a:t> </a:t>
            </a:r>
            <a:r>
              <a:rPr lang="en-US" sz="7200" dirty="0" smtClean="0"/>
              <a:t> + 2 e</a:t>
            </a:r>
            <a:r>
              <a:rPr lang="en-US" sz="7200" baseline="30000" dirty="0" smtClean="0"/>
              <a:t>-</a:t>
            </a:r>
            <a:r>
              <a:rPr lang="nl-NL" sz="7200" dirty="0" smtClean="0">
                <a:sym typeface="Symbol"/>
              </a:rPr>
              <a:t></a:t>
            </a:r>
            <a:r>
              <a:rPr lang="en-US" sz="7200" dirty="0" smtClean="0"/>
              <a:t> Pb</a:t>
            </a:r>
            <a:r>
              <a:rPr lang="en-US" sz="7200" baseline="30000" dirty="0" smtClean="0"/>
              <a:t>2+</a:t>
            </a:r>
            <a:r>
              <a:rPr lang="en-US" sz="7200" dirty="0" smtClean="0"/>
              <a:t> + 2H</a:t>
            </a:r>
            <a:r>
              <a:rPr lang="en-US" sz="7200" baseline="-25000" dirty="0" smtClean="0"/>
              <a:t>2</a:t>
            </a:r>
            <a:r>
              <a:rPr lang="en-US" sz="7200" dirty="0" smtClean="0"/>
              <a:t>O</a:t>
            </a:r>
            <a:endParaRPr lang="nl-NL" sz="7200" dirty="0" smtClean="0"/>
          </a:p>
          <a:p>
            <a:pPr>
              <a:buNone/>
            </a:pPr>
            <a:r>
              <a:rPr lang="nl-NL" sz="7200" dirty="0" smtClean="0"/>
              <a:t>	</a:t>
            </a:r>
            <a:r>
              <a:rPr lang="en-US" sz="7200" dirty="0" smtClean="0"/>
              <a:t> H</a:t>
            </a:r>
            <a:r>
              <a:rPr lang="en-US" sz="7200" baseline="-25000" dirty="0" smtClean="0"/>
              <a:t>2</a:t>
            </a:r>
            <a:r>
              <a:rPr lang="en-US" sz="7200" dirty="0" smtClean="0"/>
              <a:t>C</a:t>
            </a:r>
            <a:r>
              <a:rPr lang="en-US" sz="7200" baseline="-25000" dirty="0" smtClean="0"/>
              <a:t>2</a:t>
            </a:r>
            <a:r>
              <a:rPr lang="en-US" sz="7200" dirty="0" smtClean="0"/>
              <a:t>O</a:t>
            </a:r>
            <a:r>
              <a:rPr lang="en-US" sz="7200" baseline="-25000" dirty="0" smtClean="0"/>
              <a:t>4</a:t>
            </a:r>
            <a:r>
              <a:rPr lang="fr-FR" sz="7200" dirty="0" smtClean="0">
                <a:sym typeface="Symbol"/>
              </a:rPr>
              <a:t></a:t>
            </a:r>
            <a:r>
              <a:rPr lang="en-US" sz="7200" dirty="0" smtClean="0"/>
              <a:t> 2CO</a:t>
            </a:r>
            <a:r>
              <a:rPr lang="en-US" sz="7200" baseline="-25000" dirty="0" smtClean="0"/>
              <a:t>2</a:t>
            </a:r>
            <a:r>
              <a:rPr lang="en-US" sz="7200" dirty="0" smtClean="0"/>
              <a:t>  + 2H</a:t>
            </a:r>
            <a:r>
              <a:rPr lang="en-US" sz="7200" baseline="30000" dirty="0" smtClean="0"/>
              <a:t>+</a:t>
            </a:r>
            <a:r>
              <a:rPr lang="en-US" sz="7200" dirty="0" smtClean="0"/>
              <a:t>  + 2 e</a:t>
            </a:r>
            <a:r>
              <a:rPr lang="en-US" sz="7200" baseline="30000" dirty="0" smtClean="0"/>
              <a:t>-</a:t>
            </a:r>
            <a:r>
              <a:rPr lang="en-US" sz="7200" dirty="0" smtClean="0"/>
              <a:t> </a:t>
            </a:r>
            <a:endParaRPr lang="en-US" sz="7200" baseline="-25000" dirty="0" smtClean="0"/>
          </a:p>
          <a:p>
            <a:pPr>
              <a:buNone/>
            </a:pPr>
            <a:r>
              <a:rPr lang="nl-NL" sz="7200" dirty="0" smtClean="0"/>
              <a:t>				+	</a:t>
            </a:r>
          </a:p>
          <a:p>
            <a:r>
              <a:rPr lang="nl-NL" sz="7200" dirty="0" smtClean="0"/>
              <a:t>Stap 6</a:t>
            </a:r>
            <a:br>
              <a:rPr lang="nl-NL" sz="7200" dirty="0" smtClean="0"/>
            </a:br>
            <a:r>
              <a:rPr lang="nl-NL" sz="7200" dirty="0" smtClean="0"/>
              <a:t/>
            </a:r>
            <a:br>
              <a:rPr lang="nl-NL" sz="7200" dirty="0" smtClean="0"/>
            </a:br>
            <a:r>
              <a:rPr lang="nl-NL" sz="7200" dirty="0" smtClean="0"/>
              <a:t> </a:t>
            </a:r>
            <a:r>
              <a:rPr lang="en-US" sz="7200" dirty="0" smtClean="0"/>
              <a:t>PbO</a:t>
            </a:r>
            <a:r>
              <a:rPr lang="en-US" sz="7200" baseline="-25000" dirty="0" smtClean="0"/>
              <a:t>2</a:t>
            </a:r>
            <a:r>
              <a:rPr lang="en-US" sz="7200" dirty="0" smtClean="0"/>
              <a:t> </a:t>
            </a:r>
            <a:r>
              <a:rPr lang="nl-NL" sz="7200" dirty="0" smtClean="0"/>
              <a:t> +    H</a:t>
            </a:r>
            <a:r>
              <a:rPr lang="nl-NL" sz="7200" baseline="30000" dirty="0" smtClean="0"/>
              <a:t>+</a:t>
            </a:r>
            <a:r>
              <a:rPr lang="nl-NL" sz="7200" dirty="0" smtClean="0"/>
              <a:t>   +</a:t>
            </a:r>
            <a:r>
              <a:rPr lang="en-US" sz="7200" smtClean="0"/>
              <a:t> H</a:t>
            </a:r>
            <a:r>
              <a:rPr lang="en-US" sz="7200" baseline="-25000" smtClean="0"/>
              <a:t>2</a:t>
            </a:r>
            <a:r>
              <a:rPr lang="en-US" sz="7200" smtClean="0"/>
              <a:t>C</a:t>
            </a:r>
            <a:r>
              <a:rPr lang="en-US" sz="7200" baseline="-25000" smtClean="0"/>
              <a:t>2</a:t>
            </a:r>
            <a:r>
              <a:rPr lang="en-US" sz="7200" smtClean="0"/>
              <a:t>O</a:t>
            </a:r>
            <a:r>
              <a:rPr lang="en-US" sz="7200" baseline="-25000" dirty="0"/>
              <a:t>4</a:t>
            </a:r>
            <a:r>
              <a:rPr lang="nl-NL" sz="7200" smtClean="0"/>
              <a:t> </a:t>
            </a:r>
            <a:endParaRPr lang="nl-NL" sz="7200" dirty="0" smtClean="0"/>
          </a:p>
          <a:p>
            <a:pPr>
              <a:buNone/>
            </a:pPr>
            <a:r>
              <a:rPr lang="nl-NL" sz="7200" dirty="0" smtClean="0">
                <a:sym typeface="Symbol"/>
              </a:rPr>
              <a:t>                    </a:t>
            </a:r>
            <a:r>
              <a:rPr lang="en-US" sz="7200" dirty="0" smtClean="0"/>
              <a:t> Pb</a:t>
            </a:r>
            <a:r>
              <a:rPr lang="en-US" sz="7200" baseline="30000" dirty="0" smtClean="0"/>
              <a:t>2+</a:t>
            </a:r>
            <a:r>
              <a:rPr lang="en-US" sz="7200" dirty="0" smtClean="0"/>
              <a:t> + 2H</a:t>
            </a:r>
            <a:r>
              <a:rPr lang="en-US" sz="7200" baseline="-25000" dirty="0" smtClean="0"/>
              <a:t>2</a:t>
            </a:r>
            <a:r>
              <a:rPr lang="en-US" sz="7200" dirty="0" smtClean="0"/>
              <a:t>O + 2CO</a:t>
            </a:r>
            <a:r>
              <a:rPr lang="en-US" sz="7200" baseline="-25000" dirty="0" smtClean="0"/>
              <a:t>2</a:t>
            </a:r>
            <a:r>
              <a:rPr lang="en-US" sz="7200" dirty="0" smtClean="0"/>
              <a:t>  + 2H</a:t>
            </a:r>
            <a:r>
              <a:rPr lang="en-US" sz="7200" baseline="30000" dirty="0" smtClean="0"/>
              <a:t>+</a:t>
            </a:r>
            <a:r>
              <a:rPr lang="en-US" sz="7200" dirty="0" smtClean="0"/>
              <a:t> </a:t>
            </a:r>
            <a:endParaRPr lang="nl-NL" sz="7200" dirty="0"/>
          </a:p>
          <a:p>
            <a:pPr>
              <a:buNone/>
            </a:pPr>
            <a:endParaRPr lang="nl-NL" sz="2000" dirty="0" smtClean="0"/>
          </a:p>
        </p:txBody>
      </p:sp>
      <p:cxnSp>
        <p:nvCxnSpPr>
          <p:cNvPr id="9" name="Rechte verbindingslijn 8"/>
          <p:cNvCxnSpPr/>
          <p:nvPr/>
        </p:nvCxnSpPr>
        <p:spPr>
          <a:xfrm>
            <a:off x="5148064" y="5229200"/>
            <a:ext cx="23042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chte verbindingslijn 12"/>
          <p:cNvCxnSpPr/>
          <p:nvPr/>
        </p:nvCxnSpPr>
        <p:spPr>
          <a:xfrm flipV="1">
            <a:off x="7956376" y="6165304"/>
            <a:ext cx="504056" cy="36004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6" name="Tekstvak 15"/>
          <p:cNvSpPr txBox="1"/>
          <p:nvPr/>
        </p:nvSpPr>
        <p:spPr>
          <a:xfrm>
            <a:off x="5784726" y="586798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4</a:t>
            </a:r>
            <a:endParaRPr lang="nl-NL" dirty="0"/>
          </a:p>
        </p:txBody>
      </p:sp>
      <p:sp>
        <p:nvSpPr>
          <p:cNvPr id="17" name="Tekstvak 16"/>
          <p:cNvSpPr txBox="1"/>
          <p:nvPr/>
        </p:nvSpPr>
        <p:spPr>
          <a:xfrm>
            <a:off x="5755581" y="586798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2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6" grpId="1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Stappenplan </a:t>
            </a:r>
            <a:r>
              <a:rPr lang="nl-NL" dirty="0" err="1" smtClean="0"/>
              <a:t>redox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nl-NL" dirty="0" smtClean="0"/>
              <a:t>Stap 1</a:t>
            </a:r>
            <a:br>
              <a:rPr lang="nl-NL" dirty="0" smtClean="0"/>
            </a:br>
            <a:r>
              <a:rPr lang="nl-NL" dirty="0" smtClean="0"/>
              <a:t>Inventariseer de aanwezige deeltjes</a:t>
            </a:r>
          </a:p>
          <a:p>
            <a:r>
              <a:rPr lang="nl-NL" dirty="0" smtClean="0"/>
              <a:t>Stap 2</a:t>
            </a:r>
            <a:br>
              <a:rPr lang="nl-NL" dirty="0" smtClean="0"/>
            </a:br>
            <a:r>
              <a:rPr lang="nl-NL" dirty="0" smtClean="0"/>
              <a:t>Zoek in tabel 48 de sterkste oxidator en neem vergelijking over</a:t>
            </a:r>
          </a:p>
          <a:p>
            <a:r>
              <a:rPr lang="nl-NL" dirty="0" smtClean="0"/>
              <a:t>Stap 3</a:t>
            </a:r>
            <a:r>
              <a:rPr lang="nl-NL" sz="2800" dirty="0" smtClean="0"/>
              <a:t/>
            </a:r>
            <a:br>
              <a:rPr lang="nl-NL" sz="2800" dirty="0" smtClean="0"/>
            </a:br>
            <a:r>
              <a:rPr lang="nl-NL" dirty="0" smtClean="0"/>
              <a:t>Zoek in tabel 48 de sterkste reductor en neem de vergelijking omgekeerd over</a:t>
            </a:r>
          </a:p>
          <a:p>
            <a:r>
              <a:rPr lang="nl-NL" dirty="0" smtClean="0"/>
              <a:t>Stap 4</a:t>
            </a:r>
            <a:r>
              <a:rPr lang="nl-NL" sz="2800" dirty="0" smtClean="0"/>
              <a:t/>
            </a:r>
            <a:br>
              <a:rPr lang="nl-NL" sz="2800" dirty="0" smtClean="0"/>
            </a:br>
            <a:r>
              <a:rPr lang="nl-NL" dirty="0" smtClean="0"/>
              <a:t>Kijk of de reactie verloopt : de halfvergelijking van de oxidator moet boven de halfvergelijking van de reductor staan</a:t>
            </a:r>
          </a:p>
          <a:p>
            <a:r>
              <a:rPr lang="nl-NL" dirty="0" smtClean="0"/>
              <a:t>Stap 5</a:t>
            </a:r>
            <a:r>
              <a:rPr lang="nl-NL" sz="2800" dirty="0" smtClean="0"/>
              <a:t/>
            </a:r>
            <a:br>
              <a:rPr lang="nl-NL" sz="2800" dirty="0" smtClean="0"/>
            </a:br>
            <a:r>
              <a:rPr lang="nl-NL" dirty="0" smtClean="0"/>
              <a:t>Maak het aantal elektronen gelijk </a:t>
            </a:r>
          </a:p>
          <a:p>
            <a:r>
              <a:rPr lang="nl-NL" dirty="0" smtClean="0"/>
              <a:t>Stap 6</a:t>
            </a:r>
            <a:r>
              <a:rPr lang="nl-NL" sz="2800" dirty="0" smtClean="0"/>
              <a:t/>
            </a:r>
            <a:br>
              <a:rPr lang="nl-NL" sz="2800" dirty="0" smtClean="0"/>
            </a:br>
            <a:r>
              <a:rPr lang="nl-NL" dirty="0" smtClean="0"/>
              <a:t>Tel beide vergelijkingen bij elkaar op</a:t>
            </a:r>
            <a:br>
              <a:rPr lang="nl-NL" dirty="0" smtClean="0"/>
            </a:br>
            <a:r>
              <a:rPr lang="nl-NL" dirty="0" smtClean="0"/>
              <a:t>waarbij je de elektronen weglaat</a:t>
            </a:r>
          </a:p>
          <a:p>
            <a:r>
              <a:rPr lang="nl-NL" dirty="0" smtClean="0"/>
              <a:t>Stap 7</a:t>
            </a:r>
          </a:p>
          <a:p>
            <a:pPr>
              <a:buNone/>
            </a:pPr>
            <a:r>
              <a:rPr lang="nl-NL" dirty="0" smtClean="0"/>
              <a:t>	Controleer af er geen gelijke deeltjes voor en na de pijl staan</a:t>
            </a:r>
          </a:p>
          <a:p>
            <a:pPr>
              <a:buNone/>
            </a:pPr>
            <a:r>
              <a:rPr lang="nl-NL" dirty="0" smtClean="0"/>
              <a:t>	Corrigeer voor deze deeltjes.</a:t>
            </a:r>
          </a:p>
          <a:p>
            <a:pPr>
              <a:buNone/>
            </a:pPr>
            <a:endParaRPr lang="nl-NL" sz="1600" dirty="0" smtClean="0"/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67</Words>
  <Application>Microsoft Office PowerPoint</Application>
  <PresentationFormat>Diavoorstelling (4:3)</PresentationFormat>
  <Paragraphs>70</Paragraphs>
  <Slides>4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5" baseType="lpstr">
      <vt:lpstr>Office-thema</vt:lpstr>
      <vt:lpstr>Redox reacties</vt:lpstr>
      <vt:lpstr>Redoxreacties</vt:lpstr>
      <vt:lpstr>Redoxreacties</vt:lpstr>
      <vt:lpstr>Stappenplan redox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Redoxreacties</dc:title>
  <dc:creator>Nelly Andela</dc:creator>
  <cp:lastModifiedBy>Nelly Andela</cp:lastModifiedBy>
  <cp:revision>21</cp:revision>
  <dcterms:created xsi:type="dcterms:W3CDTF">2015-04-14T09:05:46Z</dcterms:created>
  <dcterms:modified xsi:type="dcterms:W3CDTF">2021-01-19T20:58:21Z</dcterms:modified>
</cp:coreProperties>
</file>