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20" r:id="rId2"/>
    <p:sldId id="264" r:id="rId3"/>
    <p:sldId id="283" r:id="rId4"/>
    <p:sldId id="285" r:id="rId5"/>
    <p:sldId id="297" r:id="rId6"/>
    <p:sldId id="308" r:id="rId7"/>
    <p:sldId id="314" r:id="rId8"/>
    <p:sldId id="316" r:id="rId9"/>
    <p:sldId id="317" r:id="rId10"/>
    <p:sldId id="318" r:id="rId11"/>
    <p:sldId id="315" r:id="rId1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95" autoAdjust="0"/>
    <p:restoredTop sz="94713" autoAdjust="0"/>
  </p:normalViewPr>
  <p:slideViewPr>
    <p:cSldViewPr>
      <p:cViewPr varScale="1">
        <p:scale>
          <a:sx n="110" d="100"/>
          <a:sy n="110" d="100"/>
        </p:scale>
        <p:origin x="-66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F9748E-3F6D-4F15-9B2E-29D260C549D7}" type="datetimeFigureOut">
              <a:rPr lang="nl-NL" smtClean="0"/>
              <a:pPr/>
              <a:t>18-11-2020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73DA46-8871-42AC-A8FB-DA406C178DC4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Methaan 4 elektronen paren rond om centrale C atoom Deze</a:t>
            </a:r>
            <a:r>
              <a:rPr lang="nl-NL" baseline="0" dirty="0" smtClean="0"/>
              <a:t> elektronen paren stoten elkaar af dus zullen zover mogelijk van elkaar afzitten dat is bij de </a:t>
            </a:r>
            <a:r>
              <a:rPr lang="nl-NL" baseline="0" dirty="0" err="1" smtClean="0"/>
              <a:t>tetraedische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omringing</a:t>
            </a:r>
            <a:r>
              <a:rPr lang="nl-NL" baseline="0" dirty="0" smtClean="0"/>
              <a:t>.</a:t>
            </a:r>
          </a:p>
          <a:p>
            <a:r>
              <a:rPr lang="nl-NL" baseline="0" dirty="0" smtClean="0"/>
              <a:t>Dus hoeken van 109,5  graden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73DA46-8871-42AC-A8FB-DA406C178DC4}" type="slidenum">
              <a:rPr lang="nl-NL" smtClean="0"/>
              <a:pPr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Een</a:t>
            </a:r>
            <a:r>
              <a:rPr lang="nl-NL" baseline="0" dirty="0" smtClean="0"/>
              <a:t> dubbel elektronen paar en 2 enkele. Stoten elkaar af dus zover mogelijk van elkaar af dus in een plat vlak met hoeken 120 graden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73DA46-8871-42AC-A8FB-DA406C178DC4}" type="slidenum">
              <a:rPr lang="nl-NL" smtClean="0"/>
              <a:pPr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Een enkel elektronen paar en een 3 </a:t>
            </a:r>
            <a:r>
              <a:rPr lang="nl-NL" dirty="0" err="1" smtClean="0"/>
              <a:t>voudig</a:t>
            </a:r>
            <a:r>
              <a:rPr lang="nl-NL" dirty="0" smtClean="0"/>
              <a:t> elektronen</a:t>
            </a:r>
            <a:r>
              <a:rPr lang="nl-NL" baseline="0" dirty="0" smtClean="0"/>
              <a:t> paar stoten elkaar af dus lineair. Hoeken van 180 graden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73DA46-8871-42AC-A8FB-DA406C178DC4}" type="slidenum">
              <a:rPr lang="nl-NL" smtClean="0"/>
              <a:pPr/>
              <a:t>4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3A9F1-5DC1-4FEC-91F2-47EF9F0E8F36}" type="datetimeFigureOut">
              <a:rPr lang="nl-NL" smtClean="0"/>
              <a:pPr/>
              <a:t>18-11-2020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8310A-0D79-4D0F-8164-6F5D7AEC372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3A9F1-5DC1-4FEC-91F2-47EF9F0E8F36}" type="datetimeFigureOut">
              <a:rPr lang="nl-NL" smtClean="0"/>
              <a:pPr/>
              <a:t>18-11-2020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8310A-0D79-4D0F-8164-6F5D7AEC372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3A9F1-5DC1-4FEC-91F2-47EF9F0E8F36}" type="datetimeFigureOut">
              <a:rPr lang="nl-NL" smtClean="0"/>
              <a:pPr/>
              <a:t>18-11-2020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8310A-0D79-4D0F-8164-6F5D7AEC372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3A9F1-5DC1-4FEC-91F2-47EF9F0E8F36}" type="datetimeFigureOut">
              <a:rPr lang="nl-NL" smtClean="0"/>
              <a:pPr/>
              <a:t>18-11-2020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8310A-0D79-4D0F-8164-6F5D7AEC372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3A9F1-5DC1-4FEC-91F2-47EF9F0E8F36}" type="datetimeFigureOut">
              <a:rPr lang="nl-NL" smtClean="0"/>
              <a:pPr/>
              <a:t>18-11-2020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8310A-0D79-4D0F-8164-6F5D7AEC372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3A9F1-5DC1-4FEC-91F2-47EF9F0E8F36}" type="datetimeFigureOut">
              <a:rPr lang="nl-NL" smtClean="0"/>
              <a:pPr/>
              <a:t>18-11-2020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8310A-0D79-4D0F-8164-6F5D7AEC372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3A9F1-5DC1-4FEC-91F2-47EF9F0E8F36}" type="datetimeFigureOut">
              <a:rPr lang="nl-NL" smtClean="0"/>
              <a:pPr/>
              <a:t>18-11-2020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8310A-0D79-4D0F-8164-6F5D7AEC372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3A9F1-5DC1-4FEC-91F2-47EF9F0E8F36}" type="datetimeFigureOut">
              <a:rPr lang="nl-NL" smtClean="0"/>
              <a:pPr/>
              <a:t>18-11-2020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8310A-0D79-4D0F-8164-6F5D7AEC372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3A9F1-5DC1-4FEC-91F2-47EF9F0E8F36}" type="datetimeFigureOut">
              <a:rPr lang="nl-NL" smtClean="0"/>
              <a:pPr/>
              <a:t>18-11-2020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8310A-0D79-4D0F-8164-6F5D7AEC372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3A9F1-5DC1-4FEC-91F2-47EF9F0E8F36}" type="datetimeFigureOut">
              <a:rPr lang="nl-NL" smtClean="0"/>
              <a:pPr/>
              <a:t>18-11-2020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8310A-0D79-4D0F-8164-6F5D7AEC372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3A9F1-5DC1-4FEC-91F2-47EF9F0E8F36}" type="datetimeFigureOut">
              <a:rPr lang="nl-NL" smtClean="0"/>
              <a:pPr/>
              <a:t>18-11-2020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8310A-0D79-4D0F-8164-6F5D7AEC372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3A9F1-5DC1-4FEC-91F2-47EF9F0E8F36}" type="datetimeFigureOut">
              <a:rPr lang="nl-NL" smtClean="0"/>
              <a:pPr/>
              <a:t>18-11-2020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8310A-0D79-4D0F-8164-6F5D7AEC372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Naamgeving koolwaterstoffen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70000" lnSpcReduction="20000"/>
          </a:bodyPr>
          <a:lstStyle/>
          <a:p>
            <a:r>
              <a:rPr lang="nl-NL" dirty="0" smtClean="0"/>
              <a:t>Stam = hoofdketen</a:t>
            </a:r>
          </a:p>
          <a:p>
            <a:pPr lvl="1"/>
            <a:r>
              <a:rPr lang="nl-NL" dirty="0" smtClean="0"/>
              <a:t>Achtervoegsel	</a:t>
            </a:r>
          </a:p>
          <a:p>
            <a:pPr lvl="2"/>
            <a:r>
              <a:rPr lang="nl-NL" dirty="0" smtClean="0"/>
              <a:t>aan		geen dubbele binding    </a:t>
            </a:r>
          </a:p>
          <a:p>
            <a:pPr lvl="2"/>
            <a:r>
              <a:rPr lang="nl-NL" dirty="0" smtClean="0"/>
              <a:t>een		dubbele binding	</a:t>
            </a:r>
          </a:p>
          <a:p>
            <a:pPr lvl="2"/>
            <a:r>
              <a:rPr lang="nl-NL" dirty="0" err="1" smtClean="0"/>
              <a:t>yn</a:t>
            </a:r>
            <a:r>
              <a:rPr lang="nl-NL" dirty="0" smtClean="0"/>
              <a:t>		drievoudige binding		</a:t>
            </a:r>
          </a:p>
          <a:p>
            <a:pPr lvl="3"/>
            <a:endParaRPr lang="nl-NL" dirty="0" smtClean="0"/>
          </a:p>
          <a:p>
            <a:r>
              <a:rPr lang="nl-NL" dirty="0" smtClean="0"/>
              <a:t>Zijgroepen  (vertakkingen)</a:t>
            </a:r>
          </a:p>
          <a:p>
            <a:pPr lvl="2">
              <a:buNone/>
            </a:pPr>
            <a:r>
              <a:rPr lang="nl-NL" sz="2600" dirty="0" smtClean="0"/>
              <a:t>Algemeen   	</a:t>
            </a:r>
            <a:r>
              <a:rPr lang="nl-NL" sz="2600" dirty="0" err="1" smtClean="0"/>
              <a:t>alkylgroep</a:t>
            </a:r>
            <a:endParaRPr lang="nl-NL" sz="2600" dirty="0" smtClean="0"/>
          </a:p>
          <a:p>
            <a:r>
              <a:rPr lang="nl-NL" dirty="0" smtClean="0"/>
              <a:t>Halogeen als zijgroep</a:t>
            </a:r>
          </a:p>
          <a:p>
            <a:pPr lvl="1">
              <a:buNone/>
            </a:pPr>
            <a:r>
              <a:rPr lang="nl-NL" dirty="0" smtClean="0"/>
              <a:t>	naam halogeen voor stam	</a:t>
            </a:r>
            <a:endParaRPr lang="nl-NL" sz="2400" dirty="0" smtClean="0"/>
          </a:p>
          <a:p>
            <a:pPr lvl="8">
              <a:buNone/>
            </a:pPr>
            <a:endParaRPr lang="nl-NL" dirty="0" smtClean="0"/>
          </a:p>
          <a:p>
            <a:r>
              <a:rPr lang="nl-NL" dirty="0" smtClean="0"/>
              <a:t>Meerdere dezelfde zijgroepen</a:t>
            </a:r>
          </a:p>
          <a:p>
            <a:pPr lvl="1"/>
            <a:r>
              <a:rPr lang="nl-NL" dirty="0" smtClean="0"/>
              <a:t>Aantal  voor de naam van de zijgroep</a:t>
            </a:r>
          </a:p>
          <a:p>
            <a:pPr lvl="2">
              <a:buNone/>
            </a:pPr>
            <a:r>
              <a:rPr lang="nl-NL" dirty="0" smtClean="0"/>
              <a:t>	2	</a:t>
            </a:r>
            <a:r>
              <a:rPr lang="nl-NL" dirty="0" err="1" smtClean="0"/>
              <a:t>di</a:t>
            </a:r>
            <a:endParaRPr lang="nl-NL" dirty="0" smtClean="0"/>
          </a:p>
          <a:p>
            <a:pPr lvl="2">
              <a:buNone/>
            </a:pPr>
            <a:r>
              <a:rPr lang="nl-NL" dirty="0" smtClean="0"/>
              <a:t>	3	tri</a:t>
            </a:r>
          </a:p>
          <a:p>
            <a:pPr lvl="2">
              <a:buNone/>
            </a:pPr>
            <a:r>
              <a:rPr lang="nl-NL" dirty="0" smtClean="0"/>
              <a:t>	4	tetra	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Ruimtelijke structuur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Teken alle mogelijke </a:t>
            </a:r>
            <a:r>
              <a:rPr lang="nl-NL" dirty="0" err="1" smtClean="0"/>
              <a:t>dichloorcyclopropenen</a:t>
            </a:r>
            <a:endParaRPr lang="nl-NL" dirty="0" smtClean="0"/>
          </a:p>
          <a:p>
            <a:pPr lvl="1"/>
            <a:endParaRPr lang="nl-NL" dirty="0"/>
          </a:p>
        </p:txBody>
      </p:sp>
      <p:pic>
        <p:nvPicPr>
          <p:cNvPr id="5" name="Afbeelding 4" descr="1,1 dichloorcyclopropaa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15616" y="2564904"/>
            <a:ext cx="1932272" cy="1194717"/>
          </a:xfrm>
          <a:prstGeom prst="rect">
            <a:avLst/>
          </a:prstGeom>
        </p:spPr>
      </p:pic>
      <p:pic>
        <p:nvPicPr>
          <p:cNvPr id="7" name="Afbeelding 6" descr="cis 1,2 dichloorcylopropaa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5616" y="4005064"/>
            <a:ext cx="1920081" cy="1200813"/>
          </a:xfrm>
          <a:prstGeom prst="rect">
            <a:avLst/>
          </a:prstGeom>
        </p:spPr>
      </p:pic>
      <p:pic>
        <p:nvPicPr>
          <p:cNvPr id="8" name="Afbeelding 7" descr="trans 1,2 dichloorcyclopropaan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15616" y="5373216"/>
            <a:ext cx="2017609" cy="1200813"/>
          </a:xfrm>
          <a:prstGeom prst="rect">
            <a:avLst/>
          </a:prstGeom>
        </p:spPr>
      </p:pic>
      <p:sp>
        <p:nvSpPr>
          <p:cNvPr id="9" name="Tekstvak 8"/>
          <p:cNvSpPr txBox="1"/>
          <p:nvPr/>
        </p:nvSpPr>
        <p:spPr>
          <a:xfrm>
            <a:off x="4860032" y="2852936"/>
            <a:ext cx="3528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1,1 </a:t>
            </a:r>
            <a:r>
              <a:rPr lang="nl-NL" sz="2400" dirty="0" err="1" smtClean="0"/>
              <a:t>dichloorcyclopropaan</a:t>
            </a:r>
            <a:endParaRPr lang="nl-NL" sz="2400" dirty="0"/>
          </a:p>
        </p:txBody>
      </p:sp>
      <p:sp>
        <p:nvSpPr>
          <p:cNvPr id="10" name="Tekstvak 9"/>
          <p:cNvSpPr txBox="1"/>
          <p:nvPr/>
        </p:nvSpPr>
        <p:spPr>
          <a:xfrm>
            <a:off x="4932040" y="4335487"/>
            <a:ext cx="3528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1,2 </a:t>
            </a:r>
            <a:r>
              <a:rPr lang="nl-NL" sz="2400" dirty="0" err="1" smtClean="0"/>
              <a:t>dichloorcyclopropaan</a:t>
            </a:r>
            <a:endParaRPr lang="nl-NL" sz="2400" dirty="0"/>
          </a:p>
        </p:txBody>
      </p:sp>
      <p:sp>
        <p:nvSpPr>
          <p:cNvPr id="11" name="Tekstvak 10"/>
          <p:cNvSpPr txBox="1"/>
          <p:nvPr/>
        </p:nvSpPr>
        <p:spPr>
          <a:xfrm>
            <a:off x="4932040" y="5733256"/>
            <a:ext cx="3528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1,2 </a:t>
            </a:r>
            <a:r>
              <a:rPr lang="nl-NL" sz="2400" dirty="0" err="1" smtClean="0"/>
              <a:t>dichloorcyclopropaan</a:t>
            </a:r>
            <a:endParaRPr lang="nl-NL" sz="2400" dirty="0"/>
          </a:p>
        </p:txBody>
      </p:sp>
      <p:sp>
        <p:nvSpPr>
          <p:cNvPr id="12" name="Tekstvak 11"/>
          <p:cNvSpPr txBox="1"/>
          <p:nvPr/>
        </p:nvSpPr>
        <p:spPr>
          <a:xfrm>
            <a:off x="4499992" y="4335487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cis</a:t>
            </a:r>
            <a:endParaRPr lang="nl-NL" sz="2400" dirty="0"/>
          </a:p>
        </p:txBody>
      </p:sp>
      <p:sp>
        <p:nvSpPr>
          <p:cNvPr id="13" name="Tekstvak 12"/>
          <p:cNvSpPr txBox="1"/>
          <p:nvPr/>
        </p:nvSpPr>
        <p:spPr>
          <a:xfrm>
            <a:off x="4211960" y="5703639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trans</a:t>
            </a:r>
            <a:endParaRPr lang="nl-NL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Samenvattend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Cis trans </a:t>
            </a:r>
            <a:r>
              <a:rPr lang="nl-NL" dirty="0" err="1" smtClean="0"/>
              <a:t>isomerie</a:t>
            </a:r>
            <a:endParaRPr lang="nl-NL" dirty="0" smtClean="0"/>
          </a:p>
          <a:p>
            <a:r>
              <a:rPr lang="nl-NL" dirty="0" smtClean="0"/>
              <a:t>dubbele binding waarbij beide C atomen van de dubbele binding 2 verschillende atomen en/of atoomgroepen hebben</a:t>
            </a:r>
          </a:p>
          <a:p>
            <a:r>
              <a:rPr lang="nl-NL" dirty="0" smtClean="0"/>
              <a:t>ringstructuur waarbij 2 C atomen in de ring nog 2 verschillende atomen en/of atoomgroepen buiten de ring hebben</a:t>
            </a:r>
          </a:p>
          <a:p>
            <a:endParaRPr lang="nl-NL" dirty="0" smtClean="0"/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/>
          </a:bodyPr>
          <a:lstStyle/>
          <a:p>
            <a:pPr lvl="0"/>
            <a:r>
              <a:rPr lang="nl-NL" dirty="0"/>
              <a:t>Ruimtelijke </a:t>
            </a:r>
            <a:r>
              <a:rPr lang="nl-NL" dirty="0" smtClean="0"/>
              <a:t>structuur</a:t>
            </a:r>
            <a:endParaRPr lang="nl-NL" dirty="0"/>
          </a:p>
        </p:txBody>
      </p:sp>
      <p:sp>
        <p:nvSpPr>
          <p:cNvPr id="4" name="Titel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ijdelijke aanduiding voor inhoud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nl-NL" sz="3200" noProof="0" dirty="0" smtClean="0"/>
              <a:t>Methaan</a:t>
            </a:r>
            <a:r>
              <a:rPr lang="nl-NL" sz="3200" dirty="0"/>
              <a:t>	</a:t>
            </a:r>
            <a:endParaRPr kumimoji="0" lang="nl-N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nl-NL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ethaan</a:t>
            </a:r>
            <a:r>
              <a:rPr kumimoji="0" lang="nl-N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endParaRPr kumimoji="0" lang="nl-NL" sz="3200" b="0" i="0" u="none" strike="noStrike" kern="1200" cap="none" spc="0" normalizeH="0" baseline="-25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nl-NL" sz="3200" baseline="-250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nl-NL" sz="3200" b="0" i="0" u="none" strike="noStrike" kern="1200" cap="none" spc="0" normalizeH="0" baseline="-25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nl-NL" sz="3200" baseline="-25000" dirty="0" smtClean="0"/>
              <a:t>Enkele binding vrij draaibaar</a:t>
            </a:r>
            <a:endParaRPr kumimoji="0" lang="nl-N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ekstvak 9"/>
          <p:cNvSpPr txBox="1"/>
          <p:nvPr/>
        </p:nvSpPr>
        <p:spPr>
          <a:xfrm>
            <a:off x="2987824" y="1700808"/>
            <a:ext cx="12241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 smtClean="0"/>
              <a:t>CH</a:t>
            </a:r>
            <a:r>
              <a:rPr lang="nl-NL" sz="3200" baseline="-25000" dirty="0" smtClean="0"/>
              <a:t>4</a:t>
            </a:r>
            <a:endParaRPr lang="nl-NL" sz="3200" dirty="0"/>
          </a:p>
        </p:txBody>
      </p:sp>
      <p:sp>
        <p:nvSpPr>
          <p:cNvPr id="11" name="Tekstvak 10"/>
          <p:cNvSpPr txBox="1"/>
          <p:nvPr/>
        </p:nvSpPr>
        <p:spPr>
          <a:xfrm>
            <a:off x="3059832" y="3429000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 smtClean="0"/>
              <a:t>C</a:t>
            </a:r>
            <a:r>
              <a:rPr lang="nl-NL" sz="3200" baseline="-25000" dirty="0" smtClean="0"/>
              <a:t>2</a:t>
            </a:r>
            <a:r>
              <a:rPr lang="nl-NL" sz="3200" dirty="0" smtClean="0"/>
              <a:t>H</a:t>
            </a:r>
            <a:r>
              <a:rPr lang="nl-NL" sz="3200" baseline="-25000" dirty="0" smtClean="0"/>
              <a:t>6</a:t>
            </a:r>
            <a:endParaRPr lang="nl-NL" sz="3200" dirty="0"/>
          </a:p>
        </p:txBody>
      </p:sp>
      <p:pic>
        <p:nvPicPr>
          <p:cNvPr id="12" name="Afbeelding 11" descr="methaa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36096" y="1412776"/>
            <a:ext cx="1237386" cy="1176431"/>
          </a:xfrm>
          <a:prstGeom prst="rect">
            <a:avLst/>
          </a:prstGeom>
        </p:spPr>
      </p:pic>
      <p:pic>
        <p:nvPicPr>
          <p:cNvPr id="13" name="Afbeelding 12" descr="ethaan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20072" y="2924944"/>
            <a:ext cx="1523874" cy="1182526"/>
          </a:xfrm>
          <a:prstGeom prst="rect">
            <a:avLst/>
          </a:prstGeom>
        </p:spPr>
      </p:pic>
      <p:pic>
        <p:nvPicPr>
          <p:cNvPr id="14" name="Afbeelding 13" descr="ethaan 2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220072" y="5085184"/>
            <a:ext cx="1536065" cy="1237386"/>
          </a:xfrm>
          <a:prstGeom prst="rect">
            <a:avLst/>
          </a:prstGeom>
        </p:spPr>
      </p:pic>
      <p:pic>
        <p:nvPicPr>
          <p:cNvPr id="15" name="Afbeelding 14" descr="dubbele pijl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868144" y="4293096"/>
            <a:ext cx="188960" cy="7009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2286000" y="1484785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nl-NL" dirty="0" smtClean="0"/>
          </a:p>
          <a:p>
            <a:endParaRPr lang="nl-NL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Ruimtelijke structuur</a:t>
            </a:r>
            <a:endParaRPr lang="nl-NL" dirty="0"/>
          </a:p>
        </p:txBody>
      </p:sp>
      <p:sp>
        <p:nvSpPr>
          <p:cNvPr id="8" name="Tijdelijke aanduiding voor inhoud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Etheen		</a:t>
            </a:r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r>
              <a:rPr lang="nl-NL" dirty="0"/>
              <a:t>dubbele binding niet vrij draaibaar</a:t>
            </a:r>
          </a:p>
          <a:p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2915816" y="1556792"/>
            <a:ext cx="1584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 smtClean="0"/>
              <a:t>C</a:t>
            </a:r>
            <a:r>
              <a:rPr lang="nl-NL" sz="3200" baseline="-25000" dirty="0" smtClean="0"/>
              <a:t>2</a:t>
            </a:r>
            <a:r>
              <a:rPr lang="nl-NL" sz="3200" dirty="0" smtClean="0"/>
              <a:t>H</a:t>
            </a:r>
            <a:r>
              <a:rPr lang="nl-NL" sz="3200" baseline="-25000" dirty="0" smtClean="0"/>
              <a:t>4</a:t>
            </a:r>
            <a:endParaRPr lang="nl-NL" sz="3200" dirty="0"/>
          </a:p>
        </p:txBody>
      </p:sp>
      <p:pic>
        <p:nvPicPr>
          <p:cNvPr id="9" name="Afbeelding 8" descr="ethee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92080" y="1556792"/>
            <a:ext cx="1761598" cy="12373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2286000" y="1484785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nl-NL" dirty="0" smtClean="0"/>
          </a:p>
          <a:p>
            <a:endParaRPr lang="nl-NL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Ruimtelijke structuur</a:t>
            </a:r>
            <a:endParaRPr lang="nl-NL" dirty="0"/>
          </a:p>
        </p:txBody>
      </p:sp>
      <p:sp>
        <p:nvSpPr>
          <p:cNvPr id="8" name="Tijdelijke aanduiding voor inhoud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 smtClean="0"/>
              <a:t>Ethyn</a:t>
            </a:r>
            <a:endParaRPr lang="nl-NL" dirty="0" smtClean="0"/>
          </a:p>
          <a:p>
            <a:endParaRPr lang="nl-NL" dirty="0" smtClean="0"/>
          </a:p>
          <a:p>
            <a:r>
              <a:rPr lang="nl-NL" dirty="0" smtClean="0"/>
              <a:t>Twee op een volgende dubbele bindingen</a:t>
            </a:r>
          </a:p>
          <a:p>
            <a:pPr lvl="1"/>
            <a:r>
              <a:rPr lang="nl-NL" dirty="0" smtClean="0"/>
              <a:t>Bv   		</a:t>
            </a:r>
            <a:endParaRPr lang="nl-NL" dirty="0"/>
          </a:p>
          <a:p>
            <a:pPr>
              <a:buNone/>
            </a:pPr>
            <a:r>
              <a:rPr lang="nl-NL" dirty="0" smtClean="0"/>
              <a:t>	</a:t>
            </a:r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pPr>
              <a:buNone/>
            </a:pPr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2411760" y="1628800"/>
            <a:ext cx="15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 smtClean="0"/>
              <a:t> C</a:t>
            </a:r>
            <a:r>
              <a:rPr lang="nl-NL" sz="3200" baseline="-25000" dirty="0" smtClean="0"/>
              <a:t>2</a:t>
            </a:r>
            <a:r>
              <a:rPr lang="nl-NL" sz="3200" dirty="0" smtClean="0"/>
              <a:t>H</a:t>
            </a:r>
            <a:r>
              <a:rPr lang="nl-NL" sz="3200" baseline="-25000" dirty="0" smtClean="0"/>
              <a:t>2</a:t>
            </a:r>
            <a:endParaRPr lang="nl-NL" sz="3200" dirty="0"/>
          </a:p>
        </p:txBody>
      </p:sp>
      <p:sp>
        <p:nvSpPr>
          <p:cNvPr id="9" name="Tekstvak 8"/>
          <p:cNvSpPr txBox="1"/>
          <p:nvPr/>
        </p:nvSpPr>
        <p:spPr>
          <a:xfrm>
            <a:off x="2483768" y="3429000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 smtClean="0"/>
              <a:t>propadieen</a:t>
            </a:r>
            <a:endParaRPr lang="nl-NL" sz="2400" baseline="-25000" dirty="0" smtClean="0"/>
          </a:p>
        </p:txBody>
      </p:sp>
      <p:pic>
        <p:nvPicPr>
          <p:cNvPr id="10" name="Afbeelding 9" descr="ethy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55976" y="1772816"/>
            <a:ext cx="3565865" cy="371825"/>
          </a:xfrm>
          <a:prstGeom prst="rect">
            <a:avLst/>
          </a:prstGeom>
        </p:spPr>
      </p:pic>
      <p:pic>
        <p:nvPicPr>
          <p:cNvPr id="11" name="Afbeelding 10" descr="propadieen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508104" y="3717032"/>
            <a:ext cx="1849188" cy="9361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Samenvattend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l-NL" dirty="0" smtClean="0"/>
              <a:t>Atoom heeft				</a:t>
            </a:r>
          </a:p>
          <a:p>
            <a:pPr>
              <a:buNone/>
            </a:pPr>
            <a:r>
              <a:rPr lang="nl-NL" dirty="0" smtClean="0"/>
              <a:t>	</a:t>
            </a:r>
            <a:r>
              <a:rPr lang="nl-NL" sz="2800" dirty="0" smtClean="0"/>
              <a:t>		</a:t>
            </a:r>
          </a:p>
          <a:p>
            <a:pPr>
              <a:buNone/>
            </a:pPr>
            <a:r>
              <a:rPr lang="nl-NL" sz="2800" dirty="0"/>
              <a:t>	</a:t>
            </a:r>
            <a:r>
              <a:rPr lang="nl-NL" sz="2800" dirty="0" smtClean="0"/>
              <a:t>						</a:t>
            </a:r>
            <a:endParaRPr lang="nl-NL" sz="2400" dirty="0" smtClean="0"/>
          </a:p>
          <a:p>
            <a:pPr>
              <a:buNone/>
            </a:pPr>
            <a:r>
              <a:rPr lang="nl-NL" sz="2800" dirty="0" smtClean="0"/>
              <a:t>	</a:t>
            </a:r>
          </a:p>
          <a:p>
            <a:pPr>
              <a:buNone/>
            </a:pPr>
            <a:r>
              <a:rPr lang="nl-NL" sz="2800" dirty="0"/>
              <a:t>	</a:t>
            </a:r>
            <a:endParaRPr lang="nl-NL" sz="2800" dirty="0" smtClean="0"/>
          </a:p>
          <a:p>
            <a:pPr>
              <a:buNone/>
            </a:pPr>
            <a:endParaRPr lang="nl-NL" sz="2800" dirty="0" smtClean="0"/>
          </a:p>
          <a:p>
            <a:pPr>
              <a:buNone/>
            </a:pPr>
            <a:r>
              <a:rPr lang="nl-NL" sz="2800" dirty="0" smtClean="0"/>
              <a:t>						</a:t>
            </a:r>
            <a:endParaRPr lang="nl-NL" sz="2400" dirty="0"/>
          </a:p>
          <a:p>
            <a:pPr>
              <a:buNone/>
            </a:pPr>
            <a:r>
              <a:rPr lang="nl-NL" dirty="0" smtClean="0"/>
              <a:t>	</a:t>
            </a:r>
            <a:endParaRPr lang="nl-NL" sz="2800" dirty="0" smtClean="0"/>
          </a:p>
          <a:p>
            <a:pPr>
              <a:buNone/>
            </a:pPr>
            <a:endParaRPr lang="nl-NL" sz="2800" dirty="0" smtClean="0"/>
          </a:p>
          <a:p>
            <a:pPr>
              <a:buNone/>
            </a:pPr>
            <a:r>
              <a:rPr lang="nl-NL" sz="2800" dirty="0" smtClean="0"/>
              <a:t>	 </a:t>
            </a:r>
          </a:p>
          <a:p>
            <a:pPr>
              <a:buNone/>
            </a:pPr>
            <a:r>
              <a:rPr lang="nl-NL" sz="2800" dirty="0" smtClean="0"/>
              <a:t>			</a:t>
            </a:r>
            <a:r>
              <a:rPr lang="nl-NL" dirty="0" smtClean="0"/>
              <a:t>	</a:t>
            </a:r>
            <a:endParaRPr lang="nl-NL" dirty="0"/>
          </a:p>
        </p:txBody>
      </p:sp>
      <p:sp>
        <p:nvSpPr>
          <p:cNvPr id="4" name="Tekstvak 3"/>
          <p:cNvSpPr txBox="1"/>
          <p:nvPr/>
        </p:nvSpPr>
        <p:spPr>
          <a:xfrm>
            <a:off x="6012160" y="2060848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err="1" smtClean="0"/>
              <a:t>tetraedisch</a:t>
            </a:r>
            <a:endParaRPr lang="nl-NL" sz="2800" dirty="0"/>
          </a:p>
        </p:txBody>
      </p:sp>
      <p:sp>
        <p:nvSpPr>
          <p:cNvPr id="5" name="Tekstvak 4"/>
          <p:cNvSpPr txBox="1"/>
          <p:nvPr/>
        </p:nvSpPr>
        <p:spPr>
          <a:xfrm>
            <a:off x="6228184" y="2564904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hoeken 109,5</a:t>
            </a:r>
            <a:r>
              <a:rPr lang="nl-NL" sz="2400" baseline="30000" dirty="0" smtClean="0"/>
              <a:t>o</a:t>
            </a:r>
            <a:endParaRPr lang="nl-NL" sz="2400" dirty="0"/>
          </a:p>
        </p:txBody>
      </p:sp>
      <p:sp>
        <p:nvSpPr>
          <p:cNvPr id="6" name="Tekstvak 5"/>
          <p:cNvSpPr txBox="1"/>
          <p:nvPr/>
        </p:nvSpPr>
        <p:spPr>
          <a:xfrm>
            <a:off x="6012160" y="3049796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 vlak </a:t>
            </a:r>
            <a:endParaRPr lang="nl-NL" sz="2800" dirty="0"/>
          </a:p>
        </p:txBody>
      </p:sp>
      <p:sp>
        <p:nvSpPr>
          <p:cNvPr id="7" name="Tekstvak 6"/>
          <p:cNvSpPr txBox="1"/>
          <p:nvPr/>
        </p:nvSpPr>
        <p:spPr>
          <a:xfrm>
            <a:off x="6300192" y="3573016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hoeken 120</a:t>
            </a:r>
            <a:r>
              <a:rPr lang="nl-NL" sz="2400" baseline="30000" dirty="0" smtClean="0"/>
              <a:t>o</a:t>
            </a:r>
            <a:endParaRPr lang="nl-NL" sz="2400" dirty="0"/>
          </a:p>
        </p:txBody>
      </p:sp>
      <p:sp>
        <p:nvSpPr>
          <p:cNvPr id="8" name="Tekstvak 7"/>
          <p:cNvSpPr txBox="1"/>
          <p:nvPr/>
        </p:nvSpPr>
        <p:spPr>
          <a:xfrm>
            <a:off x="6228184" y="4077072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lineair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9" name="Tekstvak 8"/>
          <p:cNvSpPr txBox="1"/>
          <p:nvPr/>
        </p:nvSpPr>
        <p:spPr>
          <a:xfrm>
            <a:off x="6444208" y="4581128"/>
            <a:ext cx="2520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hoeken 180ᵒ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899592" y="2060848"/>
            <a:ext cx="4320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 - 4 enkelvoudige bindingen</a:t>
            </a:r>
            <a:endParaRPr lang="nl-NL" sz="2800" dirty="0"/>
          </a:p>
        </p:txBody>
      </p:sp>
      <p:sp>
        <p:nvSpPr>
          <p:cNvPr id="11" name="Tekstvak 10"/>
          <p:cNvSpPr txBox="1"/>
          <p:nvPr/>
        </p:nvSpPr>
        <p:spPr>
          <a:xfrm>
            <a:off x="899592" y="2996952"/>
            <a:ext cx="4608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 - 2 enkelvoudige en 1 dubbele</a:t>
            </a:r>
            <a:endParaRPr lang="nl-NL" sz="2800" dirty="0"/>
          </a:p>
        </p:txBody>
      </p:sp>
      <p:sp>
        <p:nvSpPr>
          <p:cNvPr id="12" name="Tekstvak 11"/>
          <p:cNvSpPr txBox="1"/>
          <p:nvPr/>
        </p:nvSpPr>
        <p:spPr>
          <a:xfrm>
            <a:off x="971600" y="4005064"/>
            <a:ext cx="46805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- 1 enkele + 1 drievoudige    		binding</a:t>
            </a:r>
            <a:endParaRPr lang="nl-NL" sz="2800" dirty="0"/>
          </a:p>
        </p:txBody>
      </p:sp>
      <p:sp>
        <p:nvSpPr>
          <p:cNvPr id="13" name="Tekstvak 12"/>
          <p:cNvSpPr txBox="1"/>
          <p:nvPr/>
        </p:nvSpPr>
        <p:spPr>
          <a:xfrm>
            <a:off x="899592" y="5157192"/>
            <a:ext cx="52565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 </a:t>
            </a:r>
            <a:r>
              <a:rPr lang="nl-NL" sz="2800" dirty="0" smtClean="0"/>
              <a:t>- 2 opeenvolgende dubbele  			bindingen</a:t>
            </a:r>
            <a:endParaRPr lang="nl-NL" sz="2800" dirty="0"/>
          </a:p>
        </p:txBody>
      </p:sp>
      <p:sp>
        <p:nvSpPr>
          <p:cNvPr id="14" name="Tekstvak 13"/>
          <p:cNvSpPr txBox="1"/>
          <p:nvPr/>
        </p:nvSpPr>
        <p:spPr>
          <a:xfrm>
            <a:off x="6300192" y="5157192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lineair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15" name="Tekstvak 14"/>
          <p:cNvSpPr txBox="1"/>
          <p:nvPr/>
        </p:nvSpPr>
        <p:spPr>
          <a:xfrm>
            <a:off x="6516216" y="5703639"/>
            <a:ext cx="2520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hoeken 180ᵒ</a:t>
            </a:r>
          </a:p>
        </p:txBody>
      </p:sp>
      <p:sp>
        <p:nvSpPr>
          <p:cNvPr id="16" name="Tekstvak 15"/>
          <p:cNvSpPr txBox="1"/>
          <p:nvPr/>
        </p:nvSpPr>
        <p:spPr>
          <a:xfrm>
            <a:off x="6012160" y="1556792"/>
            <a:ext cx="2736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err="1" smtClean="0"/>
              <a:t>omringing</a:t>
            </a:r>
            <a:endParaRPr lang="nl-NL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3" grpId="0"/>
      <p:bldP spid="14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smtClean="0"/>
              <a:t>Teken </a:t>
            </a:r>
            <a:r>
              <a:rPr lang="nl-NL" dirty="0" smtClean="0"/>
              <a:t>alle mogelijke </a:t>
            </a:r>
            <a:r>
              <a:rPr lang="nl-NL" dirty="0" err="1" smtClean="0"/>
              <a:t>dichloorethenen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                                         	1,1 </a:t>
            </a:r>
            <a:r>
              <a:rPr lang="nl-NL" dirty="0" err="1" smtClean="0"/>
              <a:t>dichlooretheen</a:t>
            </a:r>
            <a:endParaRPr lang="nl-NL" dirty="0"/>
          </a:p>
          <a:p>
            <a:pPr lvl="2">
              <a:buNone/>
            </a:pPr>
            <a:endParaRPr lang="nl-NL" dirty="0" smtClean="0"/>
          </a:p>
          <a:p>
            <a:endParaRPr lang="nl-NL" dirty="0"/>
          </a:p>
          <a:p>
            <a:pPr>
              <a:buNone/>
            </a:pPr>
            <a:r>
              <a:rPr lang="nl-NL" dirty="0" smtClean="0"/>
              <a:t>						1,2 </a:t>
            </a:r>
            <a:r>
              <a:rPr lang="nl-NL" dirty="0" err="1" smtClean="0"/>
              <a:t>dichlooretheen</a:t>
            </a:r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pPr>
              <a:buNone/>
            </a:pPr>
            <a:r>
              <a:rPr lang="nl-NL" dirty="0"/>
              <a:t> </a:t>
            </a:r>
            <a:r>
              <a:rPr lang="nl-NL" dirty="0" smtClean="0"/>
              <a:t>                               		1,2 </a:t>
            </a:r>
            <a:r>
              <a:rPr lang="nl-NL" dirty="0" err="1"/>
              <a:t>dichlooretheen</a:t>
            </a:r>
            <a:r>
              <a:rPr lang="nl-NL" dirty="0" smtClean="0"/>
              <a:t>  </a:t>
            </a:r>
          </a:p>
          <a:p>
            <a:endParaRPr lang="nl-NL" dirty="0"/>
          </a:p>
          <a:p>
            <a:endParaRPr lang="nl-NL" b="1" dirty="0" smtClean="0"/>
          </a:p>
          <a:p>
            <a:endParaRPr lang="nl-NL" dirty="0"/>
          </a:p>
        </p:txBody>
      </p:sp>
      <p:sp>
        <p:nvSpPr>
          <p:cNvPr id="7" name="Tekstvak 6"/>
          <p:cNvSpPr txBox="1"/>
          <p:nvPr/>
        </p:nvSpPr>
        <p:spPr>
          <a:xfrm>
            <a:off x="4355976" y="3212976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 </a:t>
            </a:r>
            <a:r>
              <a:rPr lang="nl-NL" sz="3200" dirty="0" smtClean="0"/>
              <a:t>cis</a:t>
            </a:r>
            <a:endParaRPr lang="nl-NL" sz="3200" dirty="0"/>
          </a:p>
        </p:txBody>
      </p:sp>
      <p:sp>
        <p:nvSpPr>
          <p:cNvPr id="8" name="Tekstvak 7"/>
          <p:cNvSpPr txBox="1"/>
          <p:nvPr/>
        </p:nvSpPr>
        <p:spPr>
          <a:xfrm>
            <a:off x="4067944" y="4941168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 smtClean="0"/>
              <a:t>trans</a:t>
            </a:r>
            <a:endParaRPr lang="nl-NL" sz="3200" dirty="0"/>
          </a:p>
        </p:txBody>
      </p:sp>
      <p:pic>
        <p:nvPicPr>
          <p:cNvPr id="11" name="Afbeelding 10" descr="1,1 dichloorethee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91679" y="1556792"/>
            <a:ext cx="1721335" cy="1152128"/>
          </a:xfrm>
          <a:prstGeom prst="rect">
            <a:avLst/>
          </a:prstGeom>
        </p:spPr>
      </p:pic>
      <p:pic>
        <p:nvPicPr>
          <p:cNvPr id="12" name="Afbeelding 11" descr="cis 1,2 dichloorethee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91680" y="2996952"/>
            <a:ext cx="1700644" cy="1164240"/>
          </a:xfrm>
          <a:prstGeom prst="rect">
            <a:avLst/>
          </a:prstGeom>
        </p:spPr>
      </p:pic>
      <p:pic>
        <p:nvPicPr>
          <p:cNvPr id="13" name="Afbeelding 12" descr="trans 1,2 dichlooretheen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63688" y="4581128"/>
            <a:ext cx="1588412" cy="1080120"/>
          </a:xfrm>
          <a:prstGeom prst="rect">
            <a:avLst/>
          </a:prstGeom>
        </p:spPr>
      </p:pic>
      <p:sp>
        <p:nvSpPr>
          <p:cNvPr id="9" name="Tekstvak 8"/>
          <p:cNvSpPr txBox="1"/>
          <p:nvPr/>
        </p:nvSpPr>
        <p:spPr>
          <a:xfrm>
            <a:off x="5580112" y="4005064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 smtClean="0"/>
              <a:t>K</a:t>
            </a:r>
            <a:r>
              <a:rPr lang="nl-NL" baseline="-25000" dirty="0" err="1" smtClean="0"/>
              <a:t>p</a:t>
            </a:r>
            <a:r>
              <a:rPr lang="nl-NL" dirty="0" smtClean="0"/>
              <a:t>   = 293 </a:t>
            </a:r>
            <a:r>
              <a:rPr lang="nl-NL" baseline="30000" dirty="0" err="1" smtClean="0"/>
              <a:t>o</a:t>
            </a:r>
            <a:r>
              <a:rPr lang="nl-NL" dirty="0" err="1" smtClean="0"/>
              <a:t>K</a:t>
            </a:r>
            <a:endParaRPr lang="nl-NL" dirty="0"/>
          </a:p>
        </p:txBody>
      </p:sp>
      <p:sp>
        <p:nvSpPr>
          <p:cNvPr id="10" name="Tekstvak 9"/>
          <p:cNvSpPr txBox="1"/>
          <p:nvPr/>
        </p:nvSpPr>
        <p:spPr>
          <a:xfrm>
            <a:off x="5724128" y="5805264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 smtClean="0"/>
              <a:t>K</a:t>
            </a:r>
            <a:r>
              <a:rPr lang="nl-NL" baseline="-25000" dirty="0" err="1" smtClean="0"/>
              <a:t>p</a:t>
            </a:r>
            <a:r>
              <a:rPr lang="nl-NL" dirty="0" smtClean="0"/>
              <a:t>   = 323 </a:t>
            </a:r>
            <a:r>
              <a:rPr lang="nl-NL" baseline="30000" dirty="0" err="1" smtClean="0"/>
              <a:t>o</a:t>
            </a:r>
            <a:r>
              <a:rPr lang="nl-NL" dirty="0" err="1" smtClean="0"/>
              <a:t>K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Samenvattend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Cis trans </a:t>
            </a:r>
            <a:r>
              <a:rPr lang="nl-NL" dirty="0" err="1" smtClean="0"/>
              <a:t>isomerie</a:t>
            </a:r>
            <a:endParaRPr lang="nl-NL" dirty="0" smtClean="0"/>
          </a:p>
          <a:p>
            <a:r>
              <a:rPr lang="nl-NL" dirty="0" smtClean="0"/>
              <a:t>dubbele binding waarbij beide C atomen van de dubbele binding 2 verschillende atomen en/of atoomgroepen hebben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2286000" y="1484785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nl-NL" dirty="0" smtClean="0"/>
          </a:p>
          <a:p>
            <a:endParaRPr lang="nl-NL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Ruimtelijke structuur</a:t>
            </a:r>
            <a:endParaRPr lang="nl-NL" dirty="0"/>
          </a:p>
        </p:txBody>
      </p:sp>
      <p:sp>
        <p:nvSpPr>
          <p:cNvPr id="8" name="Tijdelijke aanduiding voor inhoud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nl-NL" dirty="0" smtClean="0"/>
              <a:t>	</a:t>
            </a:r>
          </a:p>
          <a:p>
            <a:r>
              <a:rPr lang="nl-NL" dirty="0" smtClean="0"/>
              <a:t>Ringstructuur</a:t>
            </a:r>
          </a:p>
          <a:p>
            <a:pPr lvl="1">
              <a:buNone/>
            </a:pPr>
            <a:r>
              <a:rPr lang="nl-NL" dirty="0" smtClean="0"/>
              <a:t>  bv </a:t>
            </a:r>
            <a:r>
              <a:rPr lang="nl-NL" dirty="0" err="1" smtClean="0"/>
              <a:t>cyclohexaan</a:t>
            </a:r>
            <a:r>
              <a:rPr lang="nl-NL" dirty="0" smtClean="0"/>
              <a:t> 	</a:t>
            </a:r>
            <a:endParaRPr lang="nl-NL" baseline="-25000" dirty="0" smtClean="0"/>
          </a:p>
          <a:p>
            <a:pPr lvl="1">
              <a:buNone/>
            </a:pPr>
            <a:endParaRPr lang="nl-NL" baseline="-25000" dirty="0"/>
          </a:p>
          <a:p>
            <a:pPr lvl="1">
              <a:buNone/>
            </a:pPr>
            <a:endParaRPr lang="nl-NL" baseline="-25000" dirty="0" smtClean="0"/>
          </a:p>
          <a:p>
            <a:pPr lvl="1">
              <a:buNone/>
            </a:pPr>
            <a:r>
              <a:rPr lang="nl-NL" sz="2400" dirty="0" smtClean="0"/>
              <a:t>Ringstructuur star</a:t>
            </a:r>
            <a:endParaRPr lang="nl-NL" sz="2400" dirty="0"/>
          </a:p>
          <a:p>
            <a:pPr>
              <a:buNone/>
            </a:pPr>
            <a:r>
              <a:rPr lang="nl-NL" dirty="0" smtClean="0"/>
              <a:t>	</a:t>
            </a:r>
          </a:p>
          <a:p>
            <a:pPr>
              <a:buNone/>
            </a:pPr>
            <a:endParaRPr lang="nl-NL" dirty="0"/>
          </a:p>
          <a:p>
            <a:pPr>
              <a:buNone/>
            </a:pPr>
            <a:endParaRPr lang="nl-NL" dirty="0"/>
          </a:p>
        </p:txBody>
      </p:sp>
      <p:sp>
        <p:nvSpPr>
          <p:cNvPr id="9" name="Tekstvak 8"/>
          <p:cNvSpPr txBox="1"/>
          <p:nvPr/>
        </p:nvSpPr>
        <p:spPr>
          <a:xfrm>
            <a:off x="3851920" y="2852936"/>
            <a:ext cx="1728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 smtClean="0"/>
              <a:t>C</a:t>
            </a:r>
            <a:r>
              <a:rPr lang="nl-NL" sz="3200" baseline="-25000" dirty="0" smtClean="0"/>
              <a:t>6</a:t>
            </a:r>
            <a:r>
              <a:rPr lang="nl-NL" sz="3200" dirty="0" smtClean="0"/>
              <a:t>H</a:t>
            </a:r>
            <a:r>
              <a:rPr lang="nl-NL" sz="3200" baseline="-25000" dirty="0" smtClean="0"/>
              <a:t>12</a:t>
            </a:r>
            <a:endParaRPr lang="nl-NL" sz="3200" dirty="0"/>
          </a:p>
        </p:txBody>
      </p:sp>
      <p:pic>
        <p:nvPicPr>
          <p:cNvPr id="10" name="Afbeelding 9" descr="cyclohexaa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99992" y="4293096"/>
            <a:ext cx="2889265" cy="16031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Ruimtelijke structuur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Teken alle mogelijke </a:t>
            </a:r>
            <a:r>
              <a:rPr lang="nl-NL" dirty="0" err="1" smtClean="0"/>
              <a:t>dichloorcyclopropaan</a:t>
            </a:r>
            <a:endParaRPr lang="nl-NL" dirty="0" smtClean="0"/>
          </a:p>
          <a:p>
            <a:pPr lvl="1"/>
            <a:r>
              <a:rPr lang="nl-NL" dirty="0" smtClean="0"/>
              <a:t>Teken daar bij de ringstructuur steeds op de volgende wijze</a:t>
            </a:r>
          </a:p>
          <a:p>
            <a:pPr lvl="1"/>
            <a:endParaRPr lang="nl-NL" dirty="0"/>
          </a:p>
        </p:txBody>
      </p:sp>
      <p:pic>
        <p:nvPicPr>
          <p:cNvPr id="6" name="Afbeelding 5" descr="ringstructuu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55976" y="3068960"/>
            <a:ext cx="1682357" cy="112766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</TotalTime>
  <Words>258</Words>
  <Application>Microsoft Office PowerPoint</Application>
  <PresentationFormat>Diavoorstelling (4:3)</PresentationFormat>
  <Paragraphs>115</Paragraphs>
  <Slides>11</Slides>
  <Notes>3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2" baseType="lpstr">
      <vt:lpstr>Office-thema</vt:lpstr>
      <vt:lpstr>Naamgeving koolwaterstoffen</vt:lpstr>
      <vt:lpstr>Ruimtelijke structuur</vt:lpstr>
      <vt:lpstr>Ruimtelijke structuur</vt:lpstr>
      <vt:lpstr>Ruimtelijke structuur</vt:lpstr>
      <vt:lpstr>Samenvattend</vt:lpstr>
      <vt:lpstr>Teken alle mogelijke dichloorethenen</vt:lpstr>
      <vt:lpstr>Samenvattend</vt:lpstr>
      <vt:lpstr>Ruimtelijke structuur</vt:lpstr>
      <vt:lpstr>Ruimtelijke structuur</vt:lpstr>
      <vt:lpstr>Ruimtelijke structuur</vt:lpstr>
      <vt:lpstr>Samenvattend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Ruimtelijke structuur</dc:title>
  <dc:creator>Nelly Andela</dc:creator>
  <cp:lastModifiedBy>Nelly Andela</cp:lastModifiedBy>
  <cp:revision>34</cp:revision>
  <dcterms:created xsi:type="dcterms:W3CDTF">2015-02-04T18:57:55Z</dcterms:created>
  <dcterms:modified xsi:type="dcterms:W3CDTF">2020-11-18T10:26:36Z</dcterms:modified>
</cp:coreProperties>
</file>