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1" r:id="rId2"/>
    <p:sldId id="260" r:id="rId3"/>
    <p:sldId id="264" r:id="rId4"/>
    <p:sldId id="265" r:id="rId5"/>
    <p:sldId id="266" r:id="rId6"/>
    <p:sldId id="267" r:id="rId7"/>
    <p:sldId id="270" r:id="rId8"/>
    <p:sldId id="268" r:id="rId9"/>
    <p:sldId id="269" r:id="rId10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BC3692-3A8F-4113-863E-995768DEF3B4}" type="datetimeFigureOut">
              <a:rPr lang="nl-NL" smtClean="0"/>
              <a:pPr/>
              <a:t>10-1-2022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B16E6C-8BF3-48C0-9351-DAEEFCE0B7B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41314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53977-7C88-48BC-8B48-E4D2DD2FB439}" type="datetimeFigureOut">
              <a:rPr lang="nl-NL" smtClean="0"/>
              <a:pPr/>
              <a:t>10-1-2022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DA044-7537-40F7-9ADA-46B97318F65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53977-7C88-48BC-8B48-E4D2DD2FB439}" type="datetimeFigureOut">
              <a:rPr lang="nl-NL" smtClean="0"/>
              <a:pPr/>
              <a:t>10-1-2022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DA044-7537-40F7-9ADA-46B97318F65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53977-7C88-48BC-8B48-E4D2DD2FB439}" type="datetimeFigureOut">
              <a:rPr lang="nl-NL" smtClean="0"/>
              <a:pPr/>
              <a:t>10-1-2022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DA044-7537-40F7-9ADA-46B97318F65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53977-7C88-48BC-8B48-E4D2DD2FB439}" type="datetimeFigureOut">
              <a:rPr lang="nl-NL" smtClean="0"/>
              <a:pPr/>
              <a:t>10-1-2022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DA044-7537-40F7-9ADA-46B97318F65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53977-7C88-48BC-8B48-E4D2DD2FB439}" type="datetimeFigureOut">
              <a:rPr lang="nl-NL" smtClean="0"/>
              <a:pPr/>
              <a:t>10-1-2022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DA044-7537-40F7-9ADA-46B97318F65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53977-7C88-48BC-8B48-E4D2DD2FB439}" type="datetimeFigureOut">
              <a:rPr lang="nl-NL" smtClean="0"/>
              <a:pPr/>
              <a:t>10-1-2022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DA044-7537-40F7-9ADA-46B97318F65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53977-7C88-48BC-8B48-E4D2DD2FB439}" type="datetimeFigureOut">
              <a:rPr lang="nl-NL" smtClean="0"/>
              <a:pPr/>
              <a:t>10-1-2022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DA044-7537-40F7-9ADA-46B97318F65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53977-7C88-48BC-8B48-E4D2DD2FB439}" type="datetimeFigureOut">
              <a:rPr lang="nl-NL" smtClean="0"/>
              <a:pPr/>
              <a:t>10-1-2022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DA044-7537-40F7-9ADA-46B97318F65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53977-7C88-48BC-8B48-E4D2DD2FB439}" type="datetimeFigureOut">
              <a:rPr lang="nl-NL" smtClean="0"/>
              <a:pPr/>
              <a:t>10-1-2022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DA044-7537-40F7-9ADA-46B97318F65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53977-7C88-48BC-8B48-E4D2DD2FB439}" type="datetimeFigureOut">
              <a:rPr lang="nl-NL" smtClean="0"/>
              <a:pPr/>
              <a:t>10-1-2022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DA044-7537-40F7-9ADA-46B97318F65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53977-7C88-48BC-8B48-E4D2DD2FB439}" type="datetimeFigureOut">
              <a:rPr lang="nl-NL" smtClean="0"/>
              <a:pPr/>
              <a:t>10-1-2022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DA044-7537-40F7-9ADA-46B97318F65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E53977-7C88-48BC-8B48-E4D2DD2FB439}" type="datetimeFigureOut">
              <a:rPr lang="nl-NL" smtClean="0"/>
              <a:pPr/>
              <a:t>10-1-2022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9DA044-7537-40F7-9ADA-46B97318F65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Naamgeving koolwaterstoffen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70000" lnSpcReduction="20000"/>
          </a:bodyPr>
          <a:lstStyle/>
          <a:p>
            <a:r>
              <a:rPr lang="nl-NL" dirty="0" smtClean="0"/>
              <a:t>Stam = hoofdketen</a:t>
            </a:r>
          </a:p>
          <a:p>
            <a:pPr lvl="1"/>
            <a:r>
              <a:rPr lang="nl-NL" dirty="0" smtClean="0"/>
              <a:t>Achtervoegsel	</a:t>
            </a:r>
          </a:p>
          <a:p>
            <a:pPr lvl="2"/>
            <a:r>
              <a:rPr lang="nl-NL" dirty="0" smtClean="0"/>
              <a:t>aan		geen dubbele binding    </a:t>
            </a:r>
          </a:p>
          <a:p>
            <a:pPr lvl="2"/>
            <a:r>
              <a:rPr lang="nl-NL" dirty="0" smtClean="0"/>
              <a:t>een		dubbele binding	</a:t>
            </a:r>
          </a:p>
          <a:p>
            <a:pPr lvl="2"/>
            <a:r>
              <a:rPr lang="nl-NL" dirty="0" err="1" smtClean="0"/>
              <a:t>yn</a:t>
            </a:r>
            <a:r>
              <a:rPr lang="nl-NL" dirty="0" smtClean="0"/>
              <a:t>		drievoudige binding		</a:t>
            </a:r>
          </a:p>
          <a:p>
            <a:pPr lvl="3"/>
            <a:endParaRPr lang="nl-NL" dirty="0" smtClean="0"/>
          </a:p>
          <a:p>
            <a:r>
              <a:rPr lang="nl-NL" dirty="0" smtClean="0"/>
              <a:t>Zijgroepen  (vertakkingen)</a:t>
            </a:r>
          </a:p>
          <a:p>
            <a:pPr lvl="2">
              <a:buNone/>
            </a:pPr>
            <a:r>
              <a:rPr lang="nl-NL" sz="2600" dirty="0" smtClean="0"/>
              <a:t>Algemeen   	</a:t>
            </a:r>
            <a:r>
              <a:rPr lang="nl-NL" sz="2600" dirty="0" err="1" smtClean="0"/>
              <a:t>alkylgroep</a:t>
            </a:r>
            <a:endParaRPr lang="nl-NL" sz="2600" dirty="0" smtClean="0"/>
          </a:p>
          <a:p>
            <a:r>
              <a:rPr lang="nl-NL" dirty="0" smtClean="0"/>
              <a:t>Halogeen als zijgroep</a:t>
            </a:r>
          </a:p>
          <a:p>
            <a:pPr lvl="1">
              <a:buNone/>
            </a:pPr>
            <a:r>
              <a:rPr lang="nl-NL" dirty="0" smtClean="0"/>
              <a:t>	naam halogeen voor stam	</a:t>
            </a:r>
            <a:endParaRPr lang="nl-NL" sz="2400" dirty="0" smtClean="0"/>
          </a:p>
          <a:p>
            <a:pPr lvl="8">
              <a:buNone/>
            </a:pPr>
            <a:endParaRPr lang="nl-NL" dirty="0" smtClean="0"/>
          </a:p>
          <a:p>
            <a:r>
              <a:rPr lang="nl-NL" dirty="0" smtClean="0"/>
              <a:t>Meerdere dezelfde zijgroepen</a:t>
            </a:r>
          </a:p>
          <a:p>
            <a:pPr lvl="1"/>
            <a:r>
              <a:rPr lang="nl-NL" dirty="0" smtClean="0"/>
              <a:t>Aantal  voor de naam van de zijgroep</a:t>
            </a:r>
          </a:p>
          <a:p>
            <a:pPr lvl="2">
              <a:buNone/>
            </a:pPr>
            <a:r>
              <a:rPr lang="nl-NL" dirty="0" smtClean="0"/>
              <a:t>	2	</a:t>
            </a:r>
            <a:r>
              <a:rPr lang="nl-NL" dirty="0" err="1" smtClean="0"/>
              <a:t>di</a:t>
            </a:r>
            <a:endParaRPr lang="nl-NL" dirty="0" smtClean="0"/>
          </a:p>
          <a:p>
            <a:pPr lvl="2">
              <a:buNone/>
            </a:pPr>
            <a:r>
              <a:rPr lang="nl-NL" dirty="0" smtClean="0"/>
              <a:t>	3	tri</a:t>
            </a:r>
          </a:p>
          <a:p>
            <a:pPr lvl="2">
              <a:buNone/>
            </a:pPr>
            <a:r>
              <a:rPr lang="nl-NL" dirty="0" smtClean="0"/>
              <a:t>	4	tetra	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Afbeelding 14" descr="2.2 dibroom4methylhexaan basi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99792" y="980728"/>
            <a:ext cx="2480867" cy="1920081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Naamgeving koolwaterstoffen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sz="half" idx="1"/>
          </p:nvPr>
        </p:nvSpPr>
        <p:spPr>
          <a:xfrm>
            <a:off x="539552" y="2852936"/>
            <a:ext cx="3816424" cy="3373835"/>
          </a:xfrm>
        </p:spPr>
        <p:txBody>
          <a:bodyPr>
            <a:normAutofit fontScale="62500" lnSpcReduction="20000"/>
          </a:bodyPr>
          <a:lstStyle/>
          <a:p>
            <a:r>
              <a:rPr lang="nl-NL" dirty="0" smtClean="0"/>
              <a:t>Zoek het langste rijtje C atomen. Dit is de stam</a:t>
            </a:r>
          </a:p>
          <a:p>
            <a:r>
              <a:rPr lang="nl-NL" dirty="0" smtClean="0"/>
              <a:t>Kijk welke zijgroepen er zijn. De namen komen in </a:t>
            </a:r>
            <a:r>
              <a:rPr lang="nl-NL" dirty="0" err="1" smtClean="0"/>
              <a:t>alfabtische</a:t>
            </a:r>
            <a:r>
              <a:rPr lang="nl-NL" dirty="0" smtClean="0"/>
              <a:t> volgorde voor de stam en het aantal komt er met een telwoord voor.</a:t>
            </a:r>
          </a:p>
          <a:p>
            <a:r>
              <a:rPr lang="nl-NL" dirty="0" smtClean="0"/>
              <a:t>Nummer de hoofdketen zodat de nummering van alle zijgroepen zo laag mogelijk is.</a:t>
            </a:r>
          </a:p>
          <a:p>
            <a:r>
              <a:rPr lang="nl-NL" dirty="0" smtClean="0"/>
              <a:t>Plaats de nummering voor de zijgroepen. Denk er hierbij om dat bv voor een </a:t>
            </a:r>
            <a:r>
              <a:rPr lang="nl-NL" dirty="0" err="1" smtClean="0"/>
              <a:t>di</a:t>
            </a:r>
            <a:r>
              <a:rPr lang="nl-NL" dirty="0" smtClean="0"/>
              <a:t> 2 nummer moeten staan </a:t>
            </a:r>
          </a:p>
          <a:p>
            <a:endParaRPr lang="nl-NL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2"/>
          </p:nvPr>
        </p:nvSpPr>
        <p:spPr>
          <a:xfrm>
            <a:off x="4499992" y="2924944"/>
            <a:ext cx="4186808" cy="3201219"/>
          </a:xfrm>
        </p:spPr>
        <p:txBody>
          <a:bodyPr>
            <a:noAutofit/>
          </a:bodyPr>
          <a:lstStyle/>
          <a:p>
            <a:r>
              <a:rPr lang="nl-NL" sz="1800" dirty="0" smtClean="0"/>
              <a:t>6 C atomen dus stam 	</a:t>
            </a:r>
            <a:r>
              <a:rPr lang="nl-NL" sz="1800" dirty="0" err="1" smtClean="0"/>
              <a:t>hexaan</a:t>
            </a:r>
            <a:endParaRPr lang="nl-NL" sz="1800" dirty="0"/>
          </a:p>
          <a:p>
            <a:endParaRPr lang="nl-NL" sz="800" dirty="0"/>
          </a:p>
          <a:p>
            <a:r>
              <a:rPr lang="nl-NL" sz="1800" dirty="0" smtClean="0"/>
              <a:t>2 broom atomen en een methyl groep</a:t>
            </a:r>
          </a:p>
          <a:p>
            <a:pPr marL="342900" lvl="1" indent="-342900">
              <a:buNone/>
            </a:pPr>
            <a:r>
              <a:rPr lang="nl-NL" sz="1800" dirty="0" smtClean="0"/>
              <a:t>		Dus </a:t>
            </a:r>
          </a:p>
          <a:p>
            <a:pPr marL="342900" lvl="1" indent="-342900">
              <a:buNone/>
            </a:pPr>
            <a:r>
              <a:rPr lang="nl-NL" sz="1800" dirty="0" smtClean="0"/>
              <a:t>		       </a:t>
            </a:r>
            <a:r>
              <a:rPr lang="nl-NL" sz="1800" dirty="0" err="1" smtClean="0"/>
              <a:t>dibroom</a:t>
            </a:r>
            <a:r>
              <a:rPr lang="nl-NL" sz="1800" dirty="0" smtClean="0"/>
              <a:t> </a:t>
            </a:r>
            <a:r>
              <a:rPr lang="nl-NL" sz="1800" dirty="0" err="1" smtClean="0"/>
              <a:t>methylhexaan</a:t>
            </a:r>
            <a:endParaRPr lang="nl-NL" sz="1800" dirty="0" smtClean="0"/>
          </a:p>
          <a:p>
            <a:endParaRPr lang="nl-NL" sz="800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nl-NL" sz="1800" dirty="0" smtClean="0"/>
              <a:t>Nummer hier dus van links naar rechts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nl-NL" sz="1800" dirty="0"/>
          </a:p>
          <a:p>
            <a:pPr marL="342900" lvl="1" indent="-342900">
              <a:buFont typeface="Arial" pitchFamily="34" charset="0"/>
              <a:buChar char="•"/>
            </a:pPr>
            <a:r>
              <a:rPr lang="nl-NL" sz="1800" dirty="0" smtClean="0"/>
              <a:t>Naam  2,2- </a:t>
            </a:r>
            <a:r>
              <a:rPr lang="nl-NL" sz="1800" dirty="0" err="1" smtClean="0"/>
              <a:t>dibroom</a:t>
            </a:r>
            <a:r>
              <a:rPr lang="nl-NL" sz="1800" dirty="0" smtClean="0"/>
              <a:t>- 4- </a:t>
            </a:r>
            <a:r>
              <a:rPr lang="nl-NL" sz="1800" dirty="0" err="1" smtClean="0"/>
              <a:t>methylhexaan</a:t>
            </a:r>
            <a:endParaRPr lang="nl-NL" sz="1800" dirty="0" smtClean="0"/>
          </a:p>
          <a:p>
            <a:endParaRPr lang="nl-NL" sz="1800" dirty="0" smtClean="0"/>
          </a:p>
          <a:p>
            <a:pPr marL="342900" lvl="1" indent="-342900">
              <a:buNone/>
            </a:pPr>
            <a:r>
              <a:rPr lang="nl-NL" sz="1800" dirty="0" smtClean="0"/>
              <a:t>		</a:t>
            </a:r>
            <a:endParaRPr lang="nl-NL" sz="1800" dirty="0"/>
          </a:p>
          <a:p>
            <a:endParaRPr lang="nl-NL" sz="1800" dirty="0" smtClean="0"/>
          </a:p>
          <a:p>
            <a:pPr lvl="1"/>
            <a:endParaRPr lang="nl-NL" sz="1800" dirty="0"/>
          </a:p>
          <a:p>
            <a:pPr lvl="1"/>
            <a:endParaRPr lang="nl-NL" sz="1800" dirty="0"/>
          </a:p>
        </p:txBody>
      </p:sp>
      <p:sp>
        <p:nvSpPr>
          <p:cNvPr id="9" name="Tekstvak 8"/>
          <p:cNvSpPr txBox="1"/>
          <p:nvPr/>
        </p:nvSpPr>
        <p:spPr>
          <a:xfrm>
            <a:off x="2987824" y="1484784"/>
            <a:ext cx="1440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800" dirty="0" smtClean="0"/>
              <a:t>1</a:t>
            </a:r>
            <a:endParaRPr lang="nl-NL" sz="800" dirty="0"/>
          </a:p>
        </p:txBody>
      </p:sp>
      <p:sp>
        <p:nvSpPr>
          <p:cNvPr id="10" name="Tekstvak 9"/>
          <p:cNvSpPr txBox="1"/>
          <p:nvPr/>
        </p:nvSpPr>
        <p:spPr>
          <a:xfrm>
            <a:off x="3419872" y="1484784"/>
            <a:ext cx="1440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800" dirty="0"/>
              <a:t>2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3779912" y="1484784"/>
            <a:ext cx="1440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800" dirty="0"/>
              <a:t>3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4139952" y="1484784"/>
            <a:ext cx="1440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800" dirty="0"/>
              <a:t>4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4139952" y="2060848"/>
            <a:ext cx="1440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800" dirty="0"/>
              <a:t>5</a:t>
            </a:r>
          </a:p>
        </p:txBody>
      </p:sp>
      <p:sp>
        <p:nvSpPr>
          <p:cNvPr id="14" name="Tekstvak 13"/>
          <p:cNvSpPr txBox="1"/>
          <p:nvPr/>
        </p:nvSpPr>
        <p:spPr>
          <a:xfrm>
            <a:off x="4139952" y="2420888"/>
            <a:ext cx="1440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800" dirty="0"/>
              <a:t>6</a:t>
            </a:r>
          </a:p>
        </p:txBody>
      </p:sp>
      <p:pic>
        <p:nvPicPr>
          <p:cNvPr id="16" name="Afbeelding 15" descr="2,2 dibroom 4 methylhexaa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00000" y="979200"/>
            <a:ext cx="2480867" cy="19200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nl-NL" dirty="0" smtClean="0"/>
              <a:t>Koolwaterstoffen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 fontScale="92500" lnSpcReduction="10000"/>
          </a:bodyPr>
          <a:lstStyle/>
          <a:p>
            <a:r>
              <a:rPr lang="nl-NL" dirty="0" err="1" smtClean="0"/>
              <a:t>Cycloverbindingen</a:t>
            </a:r>
            <a:endParaRPr lang="nl-NL" dirty="0" smtClean="0"/>
          </a:p>
          <a:p>
            <a:pPr lvl="2"/>
            <a:r>
              <a:rPr lang="nl-NL" dirty="0" err="1" smtClean="0"/>
              <a:t>cyclo</a:t>
            </a:r>
            <a:r>
              <a:rPr lang="nl-NL" dirty="0" smtClean="0"/>
              <a:t> voor stam</a:t>
            </a:r>
          </a:p>
          <a:p>
            <a:pPr lvl="2">
              <a:buNone/>
            </a:pPr>
            <a:endParaRPr lang="nl-NL" dirty="0" smtClean="0"/>
          </a:p>
          <a:p>
            <a:pPr lvl="3"/>
            <a:r>
              <a:rPr lang="nl-NL" dirty="0" err="1" smtClean="0"/>
              <a:t>Cyclobutaan</a:t>
            </a:r>
            <a:endParaRPr lang="nl-NL" dirty="0" smtClean="0"/>
          </a:p>
          <a:p>
            <a:pPr lvl="3"/>
            <a:endParaRPr lang="nl-NL" dirty="0" smtClean="0"/>
          </a:p>
          <a:p>
            <a:pPr lvl="3"/>
            <a:endParaRPr lang="nl-NL" dirty="0" smtClean="0"/>
          </a:p>
          <a:p>
            <a:r>
              <a:rPr lang="nl-NL" dirty="0" smtClean="0"/>
              <a:t>Aromaten</a:t>
            </a:r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pPr lvl="1"/>
            <a:endParaRPr lang="nl-NL" dirty="0" smtClean="0"/>
          </a:p>
          <a:p>
            <a:pPr lvl="2"/>
            <a:r>
              <a:rPr lang="nl-NL" sz="2200" dirty="0" smtClean="0"/>
              <a:t>Stam	benzeen	</a:t>
            </a:r>
          </a:p>
          <a:p>
            <a:pPr lvl="2"/>
            <a:r>
              <a:rPr lang="nl-NL" sz="2200" dirty="0" smtClean="0"/>
              <a:t>Als zijgroep </a:t>
            </a:r>
            <a:r>
              <a:rPr lang="nl-NL" sz="2200" dirty="0" err="1" smtClean="0"/>
              <a:t>fenyl</a:t>
            </a:r>
            <a:endParaRPr lang="nl-NL" sz="2200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pPr lvl="2"/>
            <a:endParaRPr lang="nl-NL" dirty="0"/>
          </a:p>
        </p:txBody>
      </p:sp>
      <p:sp>
        <p:nvSpPr>
          <p:cNvPr id="11" name="Tekstvak 10"/>
          <p:cNvSpPr txBox="1"/>
          <p:nvPr/>
        </p:nvSpPr>
        <p:spPr>
          <a:xfrm>
            <a:off x="4788024" y="1268760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molecuul met ringstructuur</a:t>
            </a:r>
            <a:endParaRPr lang="nl-NL" dirty="0"/>
          </a:p>
        </p:txBody>
      </p:sp>
      <p:pic>
        <p:nvPicPr>
          <p:cNvPr id="8" name="Afbeelding 7" descr="cyclobutee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20072" y="1700808"/>
            <a:ext cx="1224136" cy="1233890"/>
          </a:xfrm>
          <a:prstGeom prst="rect">
            <a:avLst/>
          </a:prstGeom>
        </p:spPr>
      </p:pic>
      <p:sp>
        <p:nvSpPr>
          <p:cNvPr id="6" name="Tekstvak 5"/>
          <p:cNvSpPr txBox="1"/>
          <p:nvPr/>
        </p:nvSpPr>
        <p:spPr>
          <a:xfrm>
            <a:off x="3491880" y="3068960"/>
            <a:ext cx="4248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Stof met benzeenring</a:t>
            </a:r>
            <a:endParaRPr lang="nl-NL" sz="2400" dirty="0"/>
          </a:p>
        </p:txBody>
      </p:sp>
      <p:pic>
        <p:nvPicPr>
          <p:cNvPr id="7" name="Afbeelding 6" descr="benzeen evenwich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91680" y="4005064"/>
            <a:ext cx="3254995" cy="1408060"/>
          </a:xfrm>
          <a:prstGeom prst="rect">
            <a:avLst/>
          </a:prstGeom>
        </p:spPr>
      </p:pic>
      <p:sp>
        <p:nvSpPr>
          <p:cNvPr id="9" name="Tekstvak 8"/>
          <p:cNvSpPr txBox="1"/>
          <p:nvPr/>
        </p:nvSpPr>
        <p:spPr>
          <a:xfrm>
            <a:off x="6012160" y="4077072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schematisch</a:t>
            </a:r>
            <a:endParaRPr lang="nl-NL" dirty="0"/>
          </a:p>
        </p:txBody>
      </p:sp>
      <p:pic>
        <p:nvPicPr>
          <p:cNvPr id="10" name="Afbeelding 9" descr="benzeen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732240" y="4437112"/>
            <a:ext cx="737555" cy="8289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57200"/>
            <a:ext cx="7772400" cy="1295400"/>
          </a:xfrm>
        </p:spPr>
        <p:txBody>
          <a:bodyPr/>
          <a:lstStyle/>
          <a:p>
            <a:pPr eaLnBrk="1" hangingPunct="1"/>
            <a:r>
              <a:rPr lang="nl-NL" smtClean="0"/>
              <a:t>Naamgeving koolwaterstoffen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752600"/>
            <a:ext cx="6553200" cy="4343400"/>
          </a:xfrm>
        </p:spPr>
        <p:txBody>
          <a:bodyPr/>
          <a:lstStyle/>
          <a:p>
            <a:pPr algn="l" eaLnBrk="1" hangingPunct="1"/>
            <a:r>
              <a:rPr lang="nl-NL" sz="2800" b="1" smtClean="0"/>
              <a:t>Alcoholen</a:t>
            </a:r>
          </a:p>
          <a:p>
            <a:pPr algn="l" eaLnBrk="1" hangingPunct="1"/>
            <a:r>
              <a:rPr lang="nl-NL" sz="2800" smtClean="0"/>
              <a:t>	moleculen met OH groepen</a:t>
            </a:r>
          </a:p>
          <a:p>
            <a:pPr algn="l" eaLnBrk="1" hangingPunct="1"/>
            <a:r>
              <a:rPr lang="nl-NL" sz="2800" b="1" smtClean="0"/>
              <a:t>Naamgevin</a:t>
            </a:r>
            <a:r>
              <a:rPr lang="nl-NL" sz="2800" smtClean="0"/>
              <a:t>g 	</a:t>
            </a:r>
          </a:p>
          <a:p>
            <a:pPr algn="l" eaLnBrk="1" hangingPunct="1"/>
            <a:endParaRPr lang="nl-NL" sz="2800" smtClean="0"/>
          </a:p>
          <a:p>
            <a:pPr algn="l" eaLnBrk="1" hangingPunct="1"/>
            <a:r>
              <a:rPr lang="nl-NL" sz="2800" b="1" smtClean="0"/>
              <a:t>Bv</a:t>
            </a:r>
            <a:r>
              <a:rPr lang="nl-NL" sz="2800" smtClean="0"/>
              <a:t>	CH</a:t>
            </a:r>
            <a:r>
              <a:rPr lang="nl-NL" sz="2800" baseline="-25000" smtClean="0"/>
              <a:t>3</a:t>
            </a:r>
            <a:r>
              <a:rPr lang="nl-NL" sz="2800" smtClean="0"/>
              <a:t>–CH</a:t>
            </a:r>
            <a:r>
              <a:rPr lang="nl-NL" sz="2800" baseline="-25000" smtClean="0"/>
              <a:t>2</a:t>
            </a:r>
            <a:r>
              <a:rPr lang="nl-NL" sz="2800" smtClean="0"/>
              <a:t>–CH</a:t>
            </a:r>
            <a:r>
              <a:rPr lang="nl-NL" sz="2800" baseline="-25000" smtClean="0"/>
              <a:t>2</a:t>
            </a:r>
            <a:r>
              <a:rPr lang="nl-NL" sz="2800" smtClean="0"/>
              <a:t>–OH</a:t>
            </a:r>
          </a:p>
          <a:p>
            <a:pPr algn="l" eaLnBrk="1" hangingPunct="1"/>
            <a:r>
              <a:rPr lang="nl-NL" sz="2800" b="1" smtClean="0"/>
              <a:t>Stam</a:t>
            </a:r>
          </a:p>
          <a:p>
            <a:pPr algn="l" eaLnBrk="1" hangingPunct="1"/>
            <a:r>
              <a:rPr lang="nl-NL" sz="2800" smtClean="0"/>
              <a:t>	</a:t>
            </a:r>
          </a:p>
          <a:p>
            <a:pPr algn="l" eaLnBrk="1" hangingPunct="1"/>
            <a:r>
              <a:rPr lang="nl-NL" sz="2800" b="1" smtClean="0"/>
              <a:t>Positie</a:t>
            </a:r>
            <a:r>
              <a:rPr lang="nl-NL" sz="2800" smtClean="0"/>
              <a:t>		</a:t>
            </a:r>
          </a:p>
          <a:p>
            <a:pPr algn="l" eaLnBrk="1" hangingPunct="1"/>
            <a:endParaRPr lang="nl-NL" sz="2800" smtClean="0"/>
          </a:p>
          <a:p>
            <a:pPr eaLnBrk="1" hangingPunct="1"/>
            <a:endParaRPr lang="nl-NL" smtClean="0"/>
          </a:p>
        </p:txBody>
      </p:sp>
      <p:sp>
        <p:nvSpPr>
          <p:cNvPr id="4" name="Tekstvak 3"/>
          <p:cNvSpPr txBox="1">
            <a:spLocks noChangeArrowheads="1"/>
          </p:cNvSpPr>
          <p:nvPr/>
        </p:nvSpPr>
        <p:spPr bwMode="auto">
          <a:xfrm>
            <a:off x="3708400" y="3068638"/>
            <a:ext cx="30956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/>
              <a:t>ol achter de stamnaam</a:t>
            </a:r>
          </a:p>
        </p:txBody>
      </p:sp>
      <p:sp>
        <p:nvSpPr>
          <p:cNvPr id="5" name="Tekstvak 4"/>
          <p:cNvSpPr txBox="1">
            <a:spLocks noChangeArrowheads="1"/>
          </p:cNvSpPr>
          <p:nvPr/>
        </p:nvSpPr>
        <p:spPr bwMode="auto">
          <a:xfrm>
            <a:off x="5003800" y="4508500"/>
            <a:ext cx="25923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/>
              <a:t>achtervoegsel  ol</a:t>
            </a:r>
          </a:p>
        </p:txBody>
      </p:sp>
      <p:sp>
        <p:nvSpPr>
          <p:cNvPr id="6" name="Tekstvak 5"/>
          <p:cNvSpPr txBox="1">
            <a:spLocks noChangeArrowheads="1"/>
          </p:cNvSpPr>
          <p:nvPr/>
        </p:nvSpPr>
        <p:spPr bwMode="auto">
          <a:xfrm>
            <a:off x="3132138" y="4508500"/>
            <a:ext cx="14398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/>
              <a:t>propaan</a:t>
            </a:r>
          </a:p>
        </p:txBody>
      </p:sp>
      <p:sp>
        <p:nvSpPr>
          <p:cNvPr id="7" name="Tekstvak 6"/>
          <p:cNvSpPr txBox="1">
            <a:spLocks noChangeArrowheads="1"/>
          </p:cNvSpPr>
          <p:nvPr/>
        </p:nvSpPr>
        <p:spPr bwMode="auto">
          <a:xfrm>
            <a:off x="3059113" y="5732463"/>
            <a:ext cx="28082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/>
              <a:t> propaan-1-ol</a:t>
            </a:r>
          </a:p>
        </p:txBody>
      </p:sp>
      <p:sp>
        <p:nvSpPr>
          <p:cNvPr id="8" name="Tekstvak 7"/>
          <p:cNvSpPr txBox="1">
            <a:spLocks noChangeArrowheads="1"/>
          </p:cNvSpPr>
          <p:nvPr/>
        </p:nvSpPr>
        <p:spPr bwMode="auto">
          <a:xfrm>
            <a:off x="3203575" y="5084763"/>
            <a:ext cx="23050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/>
              <a:t>propanol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57200"/>
            <a:ext cx="7772400" cy="7397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nl-NL" smtClean="0"/>
              <a:t>Naamgeving koolwaterstoffen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412875"/>
            <a:ext cx="6553200" cy="4683125"/>
          </a:xfrm>
        </p:spPr>
        <p:txBody>
          <a:bodyPr/>
          <a:lstStyle/>
          <a:p>
            <a:pPr algn="l" eaLnBrk="1" hangingPunct="1"/>
            <a:r>
              <a:rPr lang="nl-NL" sz="2800" b="1" smtClean="0"/>
              <a:t>Aminen</a:t>
            </a:r>
          </a:p>
          <a:p>
            <a:pPr algn="l" eaLnBrk="1" hangingPunct="1"/>
            <a:r>
              <a:rPr lang="nl-NL" sz="2800" smtClean="0"/>
              <a:t>	moleculen met NH</a:t>
            </a:r>
            <a:r>
              <a:rPr lang="nl-NL" sz="2800" baseline="-25000" smtClean="0"/>
              <a:t>2</a:t>
            </a:r>
            <a:r>
              <a:rPr lang="nl-NL" sz="2800" smtClean="0"/>
              <a:t> groepen</a:t>
            </a:r>
          </a:p>
          <a:p>
            <a:pPr algn="l" eaLnBrk="1" hangingPunct="1"/>
            <a:r>
              <a:rPr lang="nl-NL" sz="2800" b="1" smtClean="0"/>
              <a:t>Naamgeving</a:t>
            </a:r>
            <a:r>
              <a:rPr lang="nl-NL" sz="2800" smtClean="0"/>
              <a:t> 	</a:t>
            </a:r>
          </a:p>
          <a:p>
            <a:pPr algn="l" eaLnBrk="1" hangingPunct="1"/>
            <a:endParaRPr lang="nl-NL" sz="1600" smtClean="0"/>
          </a:p>
          <a:p>
            <a:pPr algn="l" eaLnBrk="1" hangingPunct="1"/>
            <a:endParaRPr lang="nl-NL" sz="1600" smtClean="0"/>
          </a:p>
          <a:p>
            <a:pPr algn="l" eaLnBrk="1" hangingPunct="1"/>
            <a:r>
              <a:rPr lang="nl-NL" sz="2800" b="1" smtClean="0"/>
              <a:t>Bv</a:t>
            </a:r>
            <a:r>
              <a:rPr lang="nl-NL" sz="2800" smtClean="0"/>
              <a:t>	CH</a:t>
            </a:r>
            <a:r>
              <a:rPr lang="nl-NL" sz="2800" baseline="-25000" smtClean="0"/>
              <a:t>3</a:t>
            </a:r>
            <a:r>
              <a:rPr lang="nl-NL" sz="2800" smtClean="0"/>
              <a:t>–CH</a:t>
            </a:r>
            <a:r>
              <a:rPr lang="nl-NL" sz="2800" baseline="-25000" smtClean="0"/>
              <a:t>2 </a:t>
            </a:r>
            <a:r>
              <a:rPr lang="nl-NL" sz="2800" smtClean="0"/>
              <a:t>–CH</a:t>
            </a:r>
            <a:r>
              <a:rPr lang="nl-NL" sz="2800" baseline="-25000" smtClean="0"/>
              <a:t>2</a:t>
            </a:r>
            <a:r>
              <a:rPr lang="nl-NL" sz="2800" smtClean="0"/>
              <a:t>–CH</a:t>
            </a:r>
            <a:r>
              <a:rPr lang="nl-NL" sz="2800" baseline="-25000" smtClean="0"/>
              <a:t>2</a:t>
            </a:r>
            <a:r>
              <a:rPr lang="nl-NL" sz="2800" smtClean="0"/>
              <a:t>–NH</a:t>
            </a:r>
            <a:r>
              <a:rPr lang="nl-NL" sz="2800" baseline="-25000" smtClean="0"/>
              <a:t>2</a:t>
            </a:r>
            <a:endParaRPr lang="nl-NL" sz="2800" smtClean="0"/>
          </a:p>
          <a:p>
            <a:pPr algn="l" eaLnBrk="1" hangingPunct="1"/>
            <a:endParaRPr lang="nl-NL" sz="1800" b="1" smtClean="0"/>
          </a:p>
          <a:p>
            <a:pPr algn="l" eaLnBrk="1" hangingPunct="1"/>
            <a:r>
              <a:rPr lang="nl-NL" sz="2800" b="1" smtClean="0"/>
              <a:t>Stam</a:t>
            </a:r>
            <a:endParaRPr lang="nl-NL" sz="2800" smtClean="0"/>
          </a:p>
          <a:p>
            <a:pPr algn="l" eaLnBrk="1" hangingPunct="1"/>
            <a:r>
              <a:rPr lang="nl-NL" sz="2800" smtClean="0"/>
              <a:t>	dus butaan amine</a:t>
            </a:r>
          </a:p>
          <a:p>
            <a:pPr algn="l" eaLnBrk="1" hangingPunct="1"/>
            <a:r>
              <a:rPr lang="nl-NL" sz="2800" b="1" smtClean="0"/>
              <a:t>Positie </a:t>
            </a:r>
            <a:r>
              <a:rPr lang="nl-NL" sz="2800" smtClean="0"/>
              <a:t> 	</a:t>
            </a:r>
          </a:p>
          <a:p>
            <a:pPr algn="l" eaLnBrk="1" hangingPunct="1"/>
            <a:endParaRPr lang="nl-NL" sz="2800" smtClean="0"/>
          </a:p>
          <a:p>
            <a:pPr eaLnBrk="1" hangingPunct="1"/>
            <a:endParaRPr lang="nl-NL" smtClean="0"/>
          </a:p>
        </p:txBody>
      </p:sp>
      <p:sp>
        <p:nvSpPr>
          <p:cNvPr id="4" name="Tekstvak 3"/>
          <p:cNvSpPr txBox="1">
            <a:spLocks noChangeArrowheads="1"/>
          </p:cNvSpPr>
          <p:nvPr/>
        </p:nvSpPr>
        <p:spPr bwMode="auto">
          <a:xfrm>
            <a:off x="3059113" y="2852738"/>
            <a:ext cx="34575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/>
              <a:t>amine achter de stamnaam</a:t>
            </a:r>
          </a:p>
        </p:txBody>
      </p:sp>
      <p:sp>
        <p:nvSpPr>
          <p:cNvPr id="5" name="Tekstvak 4"/>
          <p:cNvSpPr txBox="1">
            <a:spLocks noChangeArrowheads="1"/>
          </p:cNvSpPr>
          <p:nvPr/>
        </p:nvSpPr>
        <p:spPr bwMode="auto">
          <a:xfrm>
            <a:off x="2987675" y="4437063"/>
            <a:ext cx="11525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/>
              <a:t>butaan</a:t>
            </a:r>
          </a:p>
        </p:txBody>
      </p:sp>
      <p:sp>
        <p:nvSpPr>
          <p:cNvPr id="6" name="Tekstvak 5"/>
          <p:cNvSpPr txBox="1">
            <a:spLocks noChangeArrowheads="1"/>
          </p:cNvSpPr>
          <p:nvPr/>
        </p:nvSpPr>
        <p:spPr bwMode="auto">
          <a:xfrm>
            <a:off x="4787900" y="4437063"/>
            <a:ext cx="28082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/>
              <a:t>achtervoegsel  amine</a:t>
            </a:r>
          </a:p>
        </p:txBody>
      </p:sp>
      <p:sp>
        <p:nvSpPr>
          <p:cNvPr id="3079" name="Tekstvak 6"/>
          <p:cNvSpPr txBox="1">
            <a:spLocks noChangeArrowheads="1"/>
          </p:cNvSpPr>
          <p:nvPr/>
        </p:nvSpPr>
        <p:spPr bwMode="auto">
          <a:xfrm>
            <a:off x="2987675" y="5732463"/>
            <a:ext cx="31686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/>
              <a:t>1- butaan amine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8913"/>
            <a:ext cx="7772400" cy="6477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nl-NL" smtClean="0"/>
              <a:t>Naamgeving koolwaterstoffen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052513"/>
            <a:ext cx="6553200" cy="5043487"/>
          </a:xfrm>
        </p:spPr>
        <p:txBody>
          <a:bodyPr/>
          <a:lstStyle/>
          <a:p>
            <a:pPr algn="l" eaLnBrk="1" hangingPunct="1"/>
            <a:r>
              <a:rPr lang="nl-NL" sz="2800" b="1" smtClean="0"/>
              <a:t>Zowel OH groep als NH</a:t>
            </a:r>
            <a:r>
              <a:rPr lang="nl-NL" sz="2800" b="1" baseline="-25000" smtClean="0"/>
              <a:t>2 </a:t>
            </a:r>
            <a:endParaRPr lang="nl-NL" sz="2800" b="1" smtClean="0"/>
          </a:p>
          <a:p>
            <a:pPr algn="l" eaLnBrk="1" hangingPunct="1"/>
            <a:r>
              <a:rPr lang="nl-NL" sz="2400" smtClean="0"/>
              <a:t>Alcohol heeft voorrang dus ol als achtervoegsel</a:t>
            </a:r>
          </a:p>
          <a:p>
            <a:pPr algn="l" eaLnBrk="1" hangingPunct="1"/>
            <a:r>
              <a:rPr lang="nl-NL" sz="2400" smtClean="0"/>
              <a:t>NH</a:t>
            </a:r>
            <a:r>
              <a:rPr lang="nl-NL" sz="2400" baseline="-25000" smtClean="0"/>
              <a:t>2 </a:t>
            </a:r>
            <a:r>
              <a:rPr lang="nl-NL" sz="2400" smtClean="0"/>
              <a:t>	groep komt als voorvoegsel </a:t>
            </a:r>
          </a:p>
          <a:p>
            <a:pPr algn="l" eaLnBrk="1" hangingPunct="1"/>
            <a:r>
              <a:rPr lang="nl-NL" sz="2400" smtClean="0"/>
              <a:t>	</a:t>
            </a:r>
            <a:r>
              <a:rPr lang="nl-NL" sz="2200" smtClean="0"/>
              <a:t>voorvoegsel 	 amino</a:t>
            </a:r>
          </a:p>
          <a:p>
            <a:pPr algn="l" eaLnBrk="1" hangingPunct="1"/>
            <a:r>
              <a:rPr lang="nl-NL" sz="2400" b="1" smtClean="0"/>
              <a:t>Vb</a:t>
            </a:r>
          </a:p>
          <a:p>
            <a:pPr algn="l" eaLnBrk="1" hangingPunct="1"/>
            <a:endParaRPr lang="nl-NL" sz="2400" smtClean="0"/>
          </a:p>
          <a:p>
            <a:pPr algn="l" eaLnBrk="1" hangingPunct="1"/>
            <a:endParaRPr lang="nl-NL" sz="2400" smtClean="0"/>
          </a:p>
          <a:p>
            <a:pPr algn="l" eaLnBrk="1" hangingPunct="1"/>
            <a:r>
              <a:rPr lang="nl-NL" sz="2800" smtClean="0"/>
              <a:t>		</a:t>
            </a:r>
            <a:endParaRPr lang="nl-NL" sz="2200" smtClean="0"/>
          </a:p>
          <a:p>
            <a:pPr algn="l" eaLnBrk="1" hangingPunct="1"/>
            <a:r>
              <a:rPr lang="nl-NL" sz="2400" smtClean="0"/>
              <a:t>		</a:t>
            </a:r>
            <a:r>
              <a:rPr lang="nl-NL" sz="2800" smtClean="0"/>
              <a:t>	</a:t>
            </a:r>
          </a:p>
          <a:p>
            <a:pPr algn="l" eaLnBrk="1" hangingPunct="1"/>
            <a:r>
              <a:rPr lang="nl-NL" sz="2800" smtClean="0"/>
              <a:t>	</a:t>
            </a:r>
          </a:p>
          <a:p>
            <a:pPr algn="l" eaLnBrk="1" hangingPunct="1"/>
            <a:endParaRPr lang="nl-NL" sz="2800" smtClean="0"/>
          </a:p>
          <a:p>
            <a:pPr algn="l" eaLnBrk="1" hangingPunct="1"/>
            <a:endParaRPr lang="nl-NL" sz="2800" smtClean="0"/>
          </a:p>
          <a:p>
            <a:pPr eaLnBrk="1" hangingPunct="1"/>
            <a:endParaRPr lang="nl-NL" smtClean="0"/>
          </a:p>
        </p:txBody>
      </p:sp>
      <p:sp>
        <p:nvSpPr>
          <p:cNvPr id="5" name="Tekstvak 4"/>
          <p:cNvSpPr txBox="1">
            <a:spLocks noChangeArrowheads="1"/>
          </p:cNvSpPr>
          <p:nvPr/>
        </p:nvSpPr>
        <p:spPr bwMode="auto">
          <a:xfrm>
            <a:off x="4572000" y="4005263"/>
            <a:ext cx="2447925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2200"/>
              <a:t>achtervoegsel ol</a:t>
            </a:r>
          </a:p>
        </p:txBody>
      </p:sp>
      <p:sp>
        <p:nvSpPr>
          <p:cNvPr id="6" name="Tekstvak 5"/>
          <p:cNvSpPr txBox="1">
            <a:spLocks noChangeArrowheads="1"/>
          </p:cNvSpPr>
          <p:nvPr/>
        </p:nvSpPr>
        <p:spPr bwMode="auto">
          <a:xfrm>
            <a:off x="2843213" y="4005263"/>
            <a:ext cx="12969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/>
              <a:t>butaan</a:t>
            </a:r>
          </a:p>
        </p:txBody>
      </p:sp>
      <p:sp>
        <p:nvSpPr>
          <p:cNvPr id="7" name="Tekstvak 6"/>
          <p:cNvSpPr txBox="1">
            <a:spLocks noChangeArrowheads="1"/>
          </p:cNvSpPr>
          <p:nvPr/>
        </p:nvSpPr>
        <p:spPr bwMode="auto">
          <a:xfrm>
            <a:off x="4859338" y="4941888"/>
            <a:ext cx="32416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2000"/>
              <a:t>amino als voorvoegsel</a:t>
            </a:r>
          </a:p>
        </p:txBody>
      </p:sp>
      <p:sp>
        <p:nvSpPr>
          <p:cNvPr id="4103" name="Tekstvak 7"/>
          <p:cNvSpPr txBox="1">
            <a:spLocks noChangeArrowheads="1"/>
          </p:cNvSpPr>
          <p:nvPr/>
        </p:nvSpPr>
        <p:spPr bwMode="auto">
          <a:xfrm>
            <a:off x="3708400" y="4437063"/>
            <a:ext cx="1871663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2200"/>
              <a:t>butanol</a:t>
            </a:r>
          </a:p>
        </p:txBody>
      </p:sp>
      <p:sp>
        <p:nvSpPr>
          <p:cNvPr id="9" name="Tekstvak 8"/>
          <p:cNvSpPr txBox="1">
            <a:spLocks noChangeArrowheads="1"/>
          </p:cNvSpPr>
          <p:nvPr/>
        </p:nvSpPr>
        <p:spPr bwMode="auto">
          <a:xfrm>
            <a:off x="3348038" y="4941888"/>
            <a:ext cx="10795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2200"/>
              <a:t>NH</a:t>
            </a:r>
            <a:r>
              <a:rPr lang="nl-NL" sz="2200" baseline="-25000"/>
              <a:t>2</a:t>
            </a:r>
            <a:endParaRPr lang="nl-NL" sz="2200"/>
          </a:p>
        </p:txBody>
      </p:sp>
      <p:sp>
        <p:nvSpPr>
          <p:cNvPr id="10" name="Tekstvak 9"/>
          <p:cNvSpPr txBox="1">
            <a:spLocks noChangeArrowheads="1"/>
          </p:cNvSpPr>
          <p:nvPr/>
        </p:nvSpPr>
        <p:spPr bwMode="auto">
          <a:xfrm>
            <a:off x="3419475" y="5373688"/>
            <a:ext cx="2447925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2200"/>
              <a:t>Amino butanol</a:t>
            </a:r>
          </a:p>
        </p:txBody>
      </p:sp>
      <p:sp>
        <p:nvSpPr>
          <p:cNvPr id="11" name="Tekstvak 10"/>
          <p:cNvSpPr txBox="1">
            <a:spLocks noChangeArrowheads="1"/>
          </p:cNvSpPr>
          <p:nvPr/>
        </p:nvSpPr>
        <p:spPr bwMode="auto">
          <a:xfrm>
            <a:off x="1403350" y="3933825"/>
            <a:ext cx="12969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/>
              <a:t>Stam</a:t>
            </a:r>
          </a:p>
        </p:txBody>
      </p:sp>
      <p:sp>
        <p:nvSpPr>
          <p:cNvPr id="12" name="Tekstvak 11"/>
          <p:cNvSpPr txBox="1">
            <a:spLocks noChangeArrowheads="1"/>
          </p:cNvSpPr>
          <p:nvPr/>
        </p:nvSpPr>
        <p:spPr bwMode="auto">
          <a:xfrm>
            <a:off x="1403350" y="4724400"/>
            <a:ext cx="18002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/>
              <a:t>Zijgroepen</a:t>
            </a:r>
          </a:p>
        </p:txBody>
      </p:sp>
      <p:sp>
        <p:nvSpPr>
          <p:cNvPr id="13" name="Tekstvak 12"/>
          <p:cNvSpPr txBox="1">
            <a:spLocks noChangeArrowheads="1"/>
          </p:cNvSpPr>
          <p:nvPr/>
        </p:nvSpPr>
        <p:spPr bwMode="auto">
          <a:xfrm>
            <a:off x="1403350" y="5805488"/>
            <a:ext cx="19446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/>
              <a:t>Positie</a:t>
            </a:r>
          </a:p>
        </p:txBody>
      </p:sp>
      <p:sp>
        <p:nvSpPr>
          <p:cNvPr id="14" name="Tekstvak 13"/>
          <p:cNvSpPr txBox="1">
            <a:spLocks noChangeArrowheads="1"/>
          </p:cNvSpPr>
          <p:nvPr/>
        </p:nvSpPr>
        <p:spPr bwMode="auto">
          <a:xfrm>
            <a:off x="3276600" y="6021388"/>
            <a:ext cx="37433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/>
              <a:t>4- amino butaan-2-ol</a:t>
            </a:r>
          </a:p>
        </p:txBody>
      </p:sp>
      <p:pic>
        <p:nvPicPr>
          <p:cNvPr id="4110" name="Afbeelding 14" descr="4aminobutaan2o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36925" y="2882900"/>
            <a:ext cx="2470150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44121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60350"/>
            <a:ext cx="7772400" cy="7207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nl-NL" smtClean="0"/>
              <a:t>Naamgeving koolwaterstoffen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125538"/>
            <a:ext cx="6553200" cy="4970462"/>
          </a:xfrm>
        </p:spPr>
        <p:txBody>
          <a:bodyPr/>
          <a:lstStyle/>
          <a:p>
            <a:pPr algn="l" eaLnBrk="1" hangingPunct="1"/>
            <a:r>
              <a:rPr lang="nl-NL" sz="2800" b="1" smtClean="0"/>
              <a:t>Ethers</a:t>
            </a:r>
          </a:p>
          <a:p>
            <a:pPr algn="l" eaLnBrk="1" hangingPunct="1"/>
            <a:endParaRPr lang="nl-NL" sz="2000" b="1" smtClean="0"/>
          </a:p>
          <a:p>
            <a:pPr algn="l" eaLnBrk="1" hangingPunct="1"/>
            <a:endParaRPr lang="nl-NL" sz="2000" b="1" smtClean="0"/>
          </a:p>
          <a:p>
            <a:pPr algn="l" eaLnBrk="1" hangingPunct="1"/>
            <a:r>
              <a:rPr lang="nl-NL" sz="2800" b="1" smtClean="0"/>
              <a:t>Vb</a:t>
            </a:r>
          </a:p>
          <a:p>
            <a:pPr algn="l" eaLnBrk="1" hangingPunct="1"/>
            <a:r>
              <a:rPr lang="nl-NL" sz="2800" b="1" smtClean="0"/>
              <a:t>	</a:t>
            </a:r>
            <a:endParaRPr lang="nl-NL" sz="2800" b="1" smtClean="0">
              <a:cs typeface="Arial" charset="0"/>
            </a:endParaRPr>
          </a:p>
        </p:txBody>
      </p:sp>
      <p:sp>
        <p:nvSpPr>
          <p:cNvPr id="5" name="Tekstvak 4"/>
          <p:cNvSpPr txBox="1">
            <a:spLocks noChangeArrowheads="1"/>
          </p:cNvSpPr>
          <p:nvPr/>
        </p:nvSpPr>
        <p:spPr bwMode="auto">
          <a:xfrm>
            <a:off x="1331913" y="3573463"/>
            <a:ext cx="1295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>
                <a:cs typeface="Arial" charset="0"/>
              </a:rPr>
              <a:t>Stam	</a:t>
            </a:r>
          </a:p>
        </p:txBody>
      </p:sp>
      <p:sp>
        <p:nvSpPr>
          <p:cNvPr id="6" name="Tekstvak 5"/>
          <p:cNvSpPr txBox="1">
            <a:spLocks noChangeArrowheads="1"/>
          </p:cNvSpPr>
          <p:nvPr/>
        </p:nvSpPr>
        <p:spPr bwMode="auto">
          <a:xfrm>
            <a:off x="3635375" y="4076700"/>
            <a:ext cx="2016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>
                <a:cs typeface="Arial" charset="0"/>
              </a:rPr>
              <a:t>Propaan</a:t>
            </a:r>
            <a:endParaRPr lang="nl-NL"/>
          </a:p>
        </p:txBody>
      </p:sp>
      <p:sp>
        <p:nvSpPr>
          <p:cNvPr id="7" name="Tekstvak 6"/>
          <p:cNvSpPr txBox="1">
            <a:spLocks noChangeArrowheads="1"/>
          </p:cNvSpPr>
          <p:nvPr/>
        </p:nvSpPr>
        <p:spPr bwMode="auto">
          <a:xfrm>
            <a:off x="1258888" y="4581525"/>
            <a:ext cx="568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>
                <a:cs typeface="Arial" charset="0"/>
              </a:rPr>
              <a:t>zijgroep gekoppeld via O   alkoxy groep</a:t>
            </a:r>
          </a:p>
        </p:txBody>
      </p:sp>
      <p:sp>
        <p:nvSpPr>
          <p:cNvPr id="8" name="Tekstvak 7"/>
          <p:cNvSpPr txBox="1">
            <a:spLocks noChangeArrowheads="1"/>
          </p:cNvSpPr>
          <p:nvPr/>
        </p:nvSpPr>
        <p:spPr bwMode="auto">
          <a:xfrm>
            <a:off x="6875463" y="4581525"/>
            <a:ext cx="1441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/>
              <a:t>ethoxy</a:t>
            </a:r>
          </a:p>
        </p:txBody>
      </p:sp>
      <p:sp>
        <p:nvSpPr>
          <p:cNvPr id="9" name="Tekstvak 8"/>
          <p:cNvSpPr txBox="1">
            <a:spLocks noChangeArrowheads="1"/>
          </p:cNvSpPr>
          <p:nvPr/>
        </p:nvSpPr>
        <p:spPr bwMode="auto">
          <a:xfrm>
            <a:off x="3059113" y="5300663"/>
            <a:ext cx="3097212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/>
              <a:t>ethoxypropaan</a:t>
            </a:r>
          </a:p>
        </p:txBody>
      </p:sp>
      <p:sp>
        <p:nvSpPr>
          <p:cNvPr id="10" name="Tekstvak 9"/>
          <p:cNvSpPr txBox="1">
            <a:spLocks noChangeArrowheads="1"/>
          </p:cNvSpPr>
          <p:nvPr/>
        </p:nvSpPr>
        <p:spPr bwMode="auto">
          <a:xfrm>
            <a:off x="1403350" y="5805488"/>
            <a:ext cx="22320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/>
              <a:t>positie</a:t>
            </a:r>
          </a:p>
        </p:txBody>
      </p:sp>
      <p:sp>
        <p:nvSpPr>
          <p:cNvPr id="11" name="Tekstvak 10"/>
          <p:cNvSpPr txBox="1">
            <a:spLocks noChangeArrowheads="1"/>
          </p:cNvSpPr>
          <p:nvPr/>
        </p:nvSpPr>
        <p:spPr bwMode="auto">
          <a:xfrm>
            <a:off x="2627313" y="3605213"/>
            <a:ext cx="5257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2000">
                <a:cs typeface="Arial" charset="0"/>
              </a:rPr>
              <a:t>langste rijtje C atomen of gedeelte met zijgroepen</a:t>
            </a:r>
            <a:endParaRPr lang="nl-NL" sz="2000"/>
          </a:p>
        </p:txBody>
      </p:sp>
      <p:sp>
        <p:nvSpPr>
          <p:cNvPr id="12" name="Tekstvak 11"/>
          <p:cNvSpPr txBox="1">
            <a:spLocks noChangeArrowheads="1"/>
          </p:cNvSpPr>
          <p:nvPr/>
        </p:nvSpPr>
        <p:spPr bwMode="auto">
          <a:xfrm>
            <a:off x="2987675" y="6165850"/>
            <a:ext cx="3168650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2200" b="1"/>
              <a:t>1- ethoxypropaan</a:t>
            </a:r>
          </a:p>
        </p:txBody>
      </p:sp>
      <p:sp>
        <p:nvSpPr>
          <p:cNvPr id="13" name="Tekstvak 12"/>
          <p:cNvSpPr txBox="1">
            <a:spLocks noChangeArrowheads="1"/>
          </p:cNvSpPr>
          <p:nvPr/>
        </p:nvSpPr>
        <p:spPr bwMode="auto">
          <a:xfrm>
            <a:off x="2771775" y="1484313"/>
            <a:ext cx="4176713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/>
              <a:t>stoffen met een C </a:t>
            </a:r>
            <a:r>
              <a:rPr lang="nl-NL">
                <a:cs typeface="Arial" charset="0"/>
              </a:rPr>
              <a:t>─ O ─ C </a:t>
            </a:r>
          </a:p>
          <a:p>
            <a:r>
              <a:rPr lang="nl-NL">
                <a:cs typeface="Arial" charset="0"/>
              </a:rPr>
              <a:t>	in de structuurformule</a:t>
            </a:r>
          </a:p>
        </p:txBody>
      </p:sp>
      <p:pic>
        <p:nvPicPr>
          <p:cNvPr id="14" name="Afbeelding 13" descr="1 ethoxypropaan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113" y="2492375"/>
            <a:ext cx="3048000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57200"/>
            <a:ext cx="7772400" cy="1295400"/>
          </a:xfrm>
        </p:spPr>
        <p:txBody>
          <a:bodyPr/>
          <a:lstStyle/>
          <a:p>
            <a:pPr eaLnBrk="1" hangingPunct="1"/>
            <a:r>
              <a:rPr lang="nl-NL" smtClean="0"/>
              <a:t>Naamgeving koolwaterstoffen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1752600"/>
            <a:ext cx="7200900" cy="4343400"/>
          </a:xfrm>
        </p:spPr>
        <p:txBody>
          <a:bodyPr>
            <a:normAutofit fontScale="85000" lnSpcReduction="20000"/>
          </a:bodyPr>
          <a:lstStyle/>
          <a:p>
            <a:pPr algn="l" eaLnBrk="1" hangingPunct="1">
              <a:defRPr/>
            </a:pPr>
            <a:r>
              <a:rPr lang="nl-NL" sz="2800" b="1" dirty="0" smtClean="0">
                <a:latin typeface="+mj-lt"/>
              </a:rPr>
              <a:t>	</a:t>
            </a:r>
            <a:endParaRPr lang="nl-NL" sz="2800" b="1" dirty="0" smtClean="0">
              <a:latin typeface="+mj-lt"/>
              <a:cs typeface="Arial"/>
            </a:endParaRPr>
          </a:p>
          <a:p>
            <a:pPr algn="l" eaLnBrk="1" hangingPunct="1">
              <a:defRPr/>
            </a:pPr>
            <a:endParaRPr lang="nl-NL" sz="2400" b="1" dirty="0" smtClean="0">
              <a:latin typeface="+mj-lt"/>
              <a:cs typeface="Arial"/>
            </a:endParaRPr>
          </a:p>
          <a:p>
            <a:pPr algn="l" eaLnBrk="1" hangingPunct="1">
              <a:defRPr/>
            </a:pPr>
            <a:endParaRPr lang="nl-NL" sz="2400" b="1" dirty="0" smtClean="0">
              <a:latin typeface="+mj-lt"/>
              <a:cs typeface="Arial"/>
            </a:endParaRPr>
          </a:p>
          <a:p>
            <a:pPr algn="l" eaLnBrk="1" hangingPunct="1">
              <a:defRPr/>
            </a:pPr>
            <a:r>
              <a:rPr lang="nl-NL" sz="2400" b="1" dirty="0" smtClean="0">
                <a:latin typeface="+mj-lt"/>
                <a:cs typeface="Arial"/>
              </a:rPr>
              <a:t>	       	</a:t>
            </a:r>
          </a:p>
          <a:p>
            <a:pPr algn="l" eaLnBrk="1" hangingPunct="1">
              <a:defRPr/>
            </a:pPr>
            <a:r>
              <a:rPr lang="nl-NL" sz="2400" b="1" dirty="0" smtClean="0">
                <a:latin typeface="+mj-lt"/>
                <a:cs typeface="Arial"/>
              </a:rPr>
              <a:t>					    </a:t>
            </a:r>
          </a:p>
          <a:p>
            <a:pPr algn="l" eaLnBrk="1" hangingPunct="1">
              <a:defRPr/>
            </a:pPr>
            <a:endParaRPr lang="nl-NL" sz="2400" b="1" dirty="0" smtClean="0">
              <a:latin typeface="+mj-lt"/>
              <a:cs typeface="Arial"/>
            </a:endParaRPr>
          </a:p>
          <a:p>
            <a:pPr algn="l" eaLnBrk="1" hangingPunct="1">
              <a:defRPr/>
            </a:pPr>
            <a:r>
              <a:rPr lang="nl-NL" sz="2400" b="1" dirty="0" smtClean="0">
                <a:latin typeface="+mj-lt"/>
                <a:cs typeface="Arial"/>
              </a:rPr>
              <a:t>	</a:t>
            </a:r>
            <a:r>
              <a:rPr lang="nl-NL" sz="2400" b="1" dirty="0" smtClean="0"/>
              <a:t>		  </a:t>
            </a:r>
            <a:r>
              <a:rPr lang="nl-NL" sz="2400" b="1" dirty="0" smtClean="0">
                <a:latin typeface="+mj-lt"/>
                <a:cs typeface="Arial"/>
              </a:rPr>
              <a:t>	</a:t>
            </a:r>
          </a:p>
          <a:p>
            <a:pPr algn="l" eaLnBrk="1" hangingPunct="1">
              <a:defRPr/>
            </a:pPr>
            <a:endParaRPr lang="nl-NL" sz="2400" b="1" dirty="0" smtClean="0">
              <a:latin typeface="+mj-lt"/>
              <a:cs typeface="Arial"/>
            </a:endParaRPr>
          </a:p>
          <a:p>
            <a:pPr algn="l" eaLnBrk="1" hangingPunct="1">
              <a:defRPr/>
            </a:pPr>
            <a:r>
              <a:rPr lang="nl-NL" sz="2400" b="1" dirty="0" smtClean="0">
                <a:latin typeface="+mj-lt"/>
                <a:cs typeface="Arial"/>
              </a:rPr>
              <a:t>		</a:t>
            </a:r>
            <a:r>
              <a:rPr lang="nl-NL" sz="2400" b="1" dirty="0" smtClean="0">
                <a:cs typeface="Arial"/>
              </a:rPr>
              <a:t> </a:t>
            </a:r>
            <a:r>
              <a:rPr lang="nl-NL" sz="2400" b="1" dirty="0" smtClean="0">
                <a:latin typeface="+mj-lt"/>
                <a:cs typeface="Arial"/>
              </a:rPr>
              <a:t>	      		</a:t>
            </a:r>
            <a:r>
              <a:rPr lang="nl-NL" sz="2400" b="1" baseline="-25000" dirty="0" smtClean="0"/>
              <a:t>	       </a:t>
            </a:r>
            <a:r>
              <a:rPr lang="nl-NL" sz="2400" b="1" baseline="-25000" dirty="0" smtClean="0">
                <a:latin typeface="Arial"/>
                <a:cs typeface="Arial"/>
              </a:rPr>
              <a:t>		</a:t>
            </a:r>
            <a:r>
              <a:rPr lang="nl-NL" sz="2400" b="1" baseline="-25000" dirty="0" smtClean="0"/>
              <a:t>	</a:t>
            </a:r>
            <a:endParaRPr lang="nl-NL" sz="2400" b="1" dirty="0" smtClean="0"/>
          </a:p>
          <a:p>
            <a:pPr algn="l" eaLnBrk="1" hangingPunct="1">
              <a:defRPr/>
            </a:pPr>
            <a:r>
              <a:rPr lang="nl-NL" sz="2400" b="1" dirty="0" smtClean="0">
                <a:latin typeface="+mj-lt"/>
                <a:cs typeface="Arial"/>
              </a:rPr>
              <a:t>		</a:t>
            </a:r>
          </a:p>
          <a:p>
            <a:pPr algn="l" eaLnBrk="1" hangingPunct="1">
              <a:defRPr/>
            </a:pPr>
            <a:endParaRPr lang="nl-NL" sz="2800" b="1" dirty="0" smtClean="0">
              <a:latin typeface="+mj-lt"/>
              <a:cs typeface="Arial"/>
            </a:endParaRPr>
          </a:p>
          <a:p>
            <a:pPr algn="l" eaLnBrk="1" hangingPunct="1">
              <a:defRPr/>
            </a:pPr>
            <a:r>
              <a:rPr lang="nl-NL" sz="2800" b="1" dirty="0" smtClean="0">
                <a:latin typeface="+mj-lt"/>
                <a:cs typeface="Arial"/>
              </a:rPr>
              <a:t>	</a:t>
            </a:r>
            <a:endParaRPr lang="nl-NL" sz="2800" dirty="0" smtClean="0">
              <a:latin typeface="+mj-lt"/>
            </a:endParaRPr>
          </a:p>
          <a:p>
            <a:pPr algn="l" eaLnBrk="1" hangingPunct="1">
              <a:defRPr/>
            </a:pPr>
            <a:endParaRPr lang="nl-NL" sz="2800" dirty="0" smtClean="0"/>
          </a:p>
          <a:p>
            <a:pPr algn="l" eaLnBrk="1" hangingPunct="1">
              <a:defRPr/>
            </a:pPr>
            <a:endParaRPr lang="nl-NL" sz="2800" dirty="0" smtClean="0"/>
          </a:p>
          <a:p>
            <a:pPr eaLnBrk="1" hangingPunct="1">
              <a:defRPr/>
            </a:pPr>
            <a:endParaRPr lang="nl-NL" dirty="0" smtClean="0"/>
          </a:p>
        </p:txBody>
      </p:sp>
      <p:sp>
        <p:nvSpPr>
          <p:cNvPr id="4" name="Tekstvak 3"/>
          <p:cNvSpPr txBox="1">
            <a:spLocks noChangeArrowheads="1"/>
          </p:cNvSpPr>
          <p:nvPr/>
        </p:nvSpPr>
        <p:spPr bwMode="auto">
          <a:xfrm>
            <a:off x="900113" y="1773238"/>
            <a:ext cx="2159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>
                <a:cs typeface="Arial" charset="0"/>
              </a:rPr>
              <a:t>Samenvattend</a:t>
            </a:r>
          </a:p>
        </p:txBody>
      </p:sp>
      <p:sp>
        <p:nvSpPr>
          <p:cNvPr id="5" name="Tekstvak 4"/>
          <p:cNvSpPr txBox="1">
            <a:spLocks noChangeArrowheads="1"/>
          </p:cNvSpPr>
          <p:nvPr/>
        </p:nvSpPr>
        <p:spPr bwMode="auto">
          <a:xfrm>
            <a:off x="2916238" y="2420938"/>
            <a:ext cx="1295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>
                <a:cs typeface="Arial" charset="0"/>
              </a:rPr>
              <a:t>zijgroep</a:t>
            </a:r>
          </a:p>
        </p:txBody>
      </p:sp>
      <p:sp>
        <p:nvSpPr>
          <p:cNvPr id="6" name="Tekstvak 5"/>
          <p:cNvSpPr txBox="1">
            <a:spLocks noChangeArrowheads="1"/>
          </p:cNvSpPr>
          <p:nvPr/>
        </p:nvSpPr>
        <p:spPr bwMode="auto">
          <a:xfrm>
            <a:off x="4356100" y="2420938"/>
            <a:ext cx="2016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>
                <a:cs typeface="Arial" charset="0"/>
              </a:rPr>
              <a:t>achtervoegsel</a:t>
            </a:r>
          </a:p>
        </p:txBody>
      </p:sp>
      <p:sp>
        <p:nvSpPr>
          <p:cNvPr id="6151" name="Tekstvak 6"/>
          <p:cNvSpPr txBox="1">
            <a:spLocks noChangeArrowheads="1"/>
          </p:cNvSpPr>
          <p:nvPr/>
        </p:nvSpPr>
        <p:spPr bwMode="auto">
          <a:xfrm>
            <a:off x="6588125" y="2420938"/>
            <a:ext cx="2016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>
                <a:cs typeface="Arial" charset="0"/>
              </a:rPr>
              <a:t>voorvoegsel</a:t>
            </a:r>
          </a:p>
        </p:txBody>
      </p:sp>
      <p:sp>
        <p:nvSpPr>
          <p:cNvPr id="8" name="Tekstvak 7"/>
          <p:cNvSpPr txBox="1">
            <a:spLocks noChangeArrowheads="1"/>
          </p:cNvSpPr>
          <p:nvPr/>
        </p:nvSpPr>
        <p:spPr bwMode="auto">
          <a:xfrm>
            <a:off x="971550" y="2997200"/>
            <a:ext cx="17287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>
                <a:cs typeface="Arial" charset="0"/>
              </a:rPr>
              <a:t>Alcoholen</a:t>
            </a:r>
            <a:endParaRPr lang="nl-NL"/>
          </a:p>
        </p:txBody>
      </p:sp>
      <p:sp>
        <p:nvSpPr>
          <p:cNvPr id="9" name="Tekstvak 8"/>
          <p:cNvSpPr txBox="1">
            <a:spLocks noChangeArrowheads="1"/>
          </p:cNvSpPr>
          <p:nvPr/>
        </p:nvSpPr>
        <p:spPr bwMode="auto">
          <a:xfrm>
            <a:off x="3059113" y="2997200"/>
            <a:ext cx="10810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>
                <a:cs typeface="Arial" charset="0"/>
              </a:rPr>
              <a:t>OH</a:t>
            </a:r>
            <a:endParaRPr lang="nl-NL"/>
          </a:p>
        </p:txBody>
      </p:sp>
      <p:sp>
        <p:nvSpPr>
          <p:cNvPr id="10" name="Tekstvak 9"/>
          <p:cNvSpPr txBox="1">
            <a:spLocks noChangeArrowheads="1"/>
          </p:cNvSpPr>
          <p:nvPr/>
        </p:nvSpPr>
        <p:spPr bwMode="auto">
          <a:xfrm>
            <a:off x="4859338" y="2997200"/>
            <a:ext cx="13684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>
                <a:cs typeface="Arial" charset="0"/>
              </a:rPr>
              <a:t> ol</a:t>
            </a:r>
            <a:endParaRPr lang="nl-NL"/>
          </a:p>
        </p:txBody>
      </p:sp>
      <p:sp>
        <p:nvSpPr>
          <p:cNvPr id="11" name="Tekstvak 10"/>
          <p:cNvSpPr txBox="1">
            <a:spLocks noChangeArrowheads="1"/>
          </p:cNvSpPr>
          <p:nvPr/>
        </p:nvSpPr>
        <p:spPr bwMode="auto">
          <a:xfrm>
            <a:off x="971550" y="3644900"/>
            <a:ext cx="16557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>
                <a:cs typeface="Arial" charset="0"/>
              </a:rPr>
              <a:t>Aminen</a:t>
            </a:r>
            <a:endParaRPr lang="nl-NL"/>
          </a:p>
        </p:txBody>
      </p:sp>
      <p:sp>
        <p:nvSpPr>
          <p:cNvPr id="12" name="Tekstvak 11"/>
          <p:cNvSpPr txBox="1">
            <a:spLocks noChangeArrowheads="1"/>
          </p:cNvSpPr>
          <p:nvPr/>
        </p:nvSpPr>
        <p:spPr bwMode="auto">
          <a:xfrm>
            <a:off x="3132138" y="3644900"/>
            <a:ext cx="18002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/>
              <a:t>NH</a:t>
            </a:r>
            <a:r>
              <a:rPr lang="nl-NL" b="1" baseline="-25000"/>
              <a:t>2</a:t>
            </a:r>
            <a:endParaRPr lang="nl-NL"/>
          </a:p>
        </p:txBody>
      </p:sp>
      <p:sp>
        <p:nvSpPr>
          <p:cNvPr id="13" name="Tekstvak 12"/>
          <p:cNvSpPr txBox="1">
            <a:spLocks noChangeArrowheads="1"/>
          </p:cNvSpPr>
          <p:nvPr/>
        </p:nvSpPr>
        <p:spPr bwMode="auto">
          <a:xfrm>
            <a:off x="4643438" y="3644900"/>
            <a:ext cx="14414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/>
              <a:t> </a:t>
            </a:r>
            <a:r>
              <a:rPr lang="nl-NL" b="1">
                <a:cs typeface="Arial" charset="0"/>
              </a:rPr>
              <a:t>amine</a:t>
            </a:r>
            <a:endParaRPr lang="nl-NL"/>
          </a:p>
        </p:txBody>
      </p:sp>
      <p:sp>
        <p:nvSpPr>
          <p:cNvPr id="14" name="Tekstvak 13"/>
          <p:cNvSpPr txBox="1">
            <a:spLocks noChangeArrowheads="1"/>
          </p:cNvSpPr>
          <p:nvPr/>
        </p:nvSpPr>
        <p:spPr bwMode="auto">
          <a:xfrm>
            <a:off x="6948488" y="3644900"/>
            <a:ext cx="11525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>
                <a:cs typeface="Arial" charset="0"/>
              </a:rPr>
              <a:t> amino</a:t>
            </a:r>
            <a:endParaRPr lang="nl-NL"/>
          </a:p>
        </p:txBody>
      </p:sp>
      <p:sp>
        <p:nvSpPr>
          <p:cNvPr id="15" name="Tekstvak 14"/>
          <p:cNvSpPr txBox="1">
            <a:spLocks noChangeArrowheads="1"/>
          </p:cNvSpPr>
          <p:nvPr/>
        </p:nvSpPr>
        <p:spPr bwMode="auto">
          <a:xfrm>
            <a:off x="971550" y="4437063"/>
            <a:ext cx="2016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>
                <a:cs typeface="Arial" charset="0"/>
              </a:rPr>
              <a:t>Ethers</a:t>
            </a:r>
            <a:endParaRPr lang="nl-NL"/>
          </a:p>
        </p:txBody>
      </p:sp>
      <p:sp>
        <p:nvSpPr>
          <p:cNvPr id="16" name="Tekstvak 15"/>
          <p:cNvSpPr txBox="1">
            <a:spLocks noChangeArrowheads="1"/>
          </p:cNvSpPr>
          <p:nvPr/>
        </p:nvSpPr>
        <p:spPr bwMode="auto">
          <a:xfrm>
            <a:off x="2987675" y="4365625"/>
            <a:ext cx="172878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>
                <a:cs typeface="Arial" charset="0"/>
              </a:rPr>
              <a:t>O</a:t>
            </a:r>
            <a:r>
              <a:rPr lang="nl-NL" b="1">
                <a:latin typeface="Arial" charset="0"/>
                <a:cs typeface="Arial" charset="0"/>
              </a:rPr>
              <a:t>─</a:t>
            </a:r>
            <a:r>
              <a:rPr lang="nl-NL"/>
              <a:t> </a:t>
            </a:r>
            <a:r>
              <a:rPr lang="nl-NL" b="1"/>
              <a:t>C</a:t>
            </a:r>
            <a:r>
              <a:rPr lang="nl-NL" b="1" baseline="-25000"/>
              <a:t>n</a:t>
            </a:r>
            <a:r>
              <a:rPr lang="nl-NL" b="1"/>
              <a:t>H</a:t>
            </a:r>
            <a:r>
              <a:rPr lang="nl-NL" b="1" baseline="-25000"/>
              <a:t>2n+1</a:t>
            </a:r>
            <a:endParaRPr lang="nl-NL"/>
          </a:p>
        </p:txBody>
      </p:sp>
      <p:sp>
        <p:nvSpPr>
          <p:cNvPr id="17" name="Tekstvak 16"/>
          <p:cNvSpPr txBox="1">
            <a:spLocks noChangeArrowheads="1"/>
          </p:cNvSpPr>
          <p:nvPr/>
        </p:nvSpPr>
        <p:spPr bwMode="auto">
          <a:xfrm>
            <a:off x="5003800" y="4365625"/>
            <a:ext cx="5762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>
                <a:cs typeface="Arial" charset="0"/>
              </a:rPr>
              <a:t> -</a:t>
            </a:r>
            <a:endParaRPr lang="nl-NL"/>
          </a:p>
        </p:txBody>
      </p:sp>
      <p:sp>
        <p:nvSpPr>
          <p:cNvPr id="18" name="Tekstvak 17"/>
          <p:cNvSpPr txBox="1">
            <a:spLocks noChangeArrowheads="1"/>
          </p:cNvSpPr>
          <p:nvPr/>
        </p:nvSpPr>
        <p:spPr bwMode="auto">
          <a:xfrm>
            <a:off x="6804025" y="4365625"/>
            <a:ext cx="16557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>
                <a:cs typeface="Arial" charset="0"/>
              </a:rPr>
              <a:t> alkoxy</a:t>
            </a:r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6151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218</Words>
  <Application>Microsoft Office PowerPoint</Application>
  <PresentationFormat>Diavoorstelling (4:3)</PresentationFormat>
  <Paragraphs>155</Paragraphs>
  <Slides>9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0" baseType="lpstr">
      <vt:lpstr>Office-thema</vt:lpstr>
      <vt:lpstr>Naamgeving koolwaterstoffen</vt:lpstr>
      <vt:lpstr>Naamgeving koolwaterstoffen</vt:lpstr>
      <vt:lpstr>Koolwaterstoffen</vt:lpstr>
      <vt:lpstr>Naamgeving koolwaterstoffen</vt:lpstr>
      <vt:lpstr>Naamgeving koolwaterstoffen</vt:lpstr>
      <vt:lpstr>Naamgeving koolwaterstoffen</vt:lpstr>
      <vt:lpstr>PowerPoint-presentatie</vt:lpstr>
      <vt:lpstr>Naamgeving koolwaterstoffen</vt:lpstr>
      <vt:lpstr>Naamgeving koolwaterstoffen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Koolwaterstoffen</dc:title>
  <dc:creator>Nelly Andela</dc:creator>
  <cp:lastModifiedBy>Nelly Andela</cp:lastModifiedBy>
  <cp:revision>34</cp:revision>
  <dcterms:created xsi:type="dcterms:W3CDTF">2015-11-03T16:33:36Z</dcterms:created>
  <dcterms:modified xsi:type="dcterms:W3CDTF">2022-01-10T21:52:22Z</dcterms:modified>
</cp:coreProperties>
</file>