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2A45C-31DF-4C03-A77D-B41E1A19B30C}" type="datetimeFigureOut">
              <a:rPr lang="nl-NL" smtClean="0"/>
              <a:t>3-2-2016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82B8B-63BF-4FC5-9FB6-0CF75AC91AD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28998"/>
          </a:xfrm>
        </p:spPr>
        <p:txBody>
          <a:bodyPr/>
          <a:lstStyle/>
          <a:p>
            <a:r>
              <a:rPr lang="nl-NL" dirty="0" smtClean="0"/>
              <a:t>Esters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nl-NL" dirty="0" smtClean="0">
                <a:latin typeface="Arial"/>
                <a:cs typeface="Arial"/>
              </a:rPr>
              <a:t>							    	   	</a:t>
            </a:r>
          </a:p>
          <a:p>
            <a:pPr>
              <a:buNone/>
            </a:pPr>
            <a:r>
              <a:rPr lang="nl-NL" sz="2400" dirty="0" smtClean="0">
                <a:latin typeface="Arial"/>
                <a:cs typeface="Arial"/>
              </a:rPr>
              <a:t>		</a:t>
            </a:r>
          </a:p>
          <a:p>
            <a:pPr>
              <a:buNone/>
            </a:pPr>
            <a:endParaRPr lang="nl-NL" sz="2400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nl-NL" sz="2400" dirty="0" smtClean="0">
                <a:latin typeface="Arial"/>
                <a:cs typeface="Arial"/>
              </a:rPr>
              <a:t>				</a:t>
            </a:r>
          </a:p>
          <a:p>
            <a:pPr>
              <a:buNone/>
            </a:pPr>
            <a:r>
              <a:rPr lang="nl-NL" sz="2400" dirty="0" smtClean="0">
                <a:latin typeface="Arial"/>
                <a:cs typeface="Arial"/>
              </a:rPr>
              <a:t>		</a:t>
            </a:r>
          </a:p>
          <a:p>
            <a:pPr>
              <a:buNone/>
            </a:pPr>
            <a:r>
              <a:rPr lang="nl-NL" sz="2400" dirty="0" smtClean="0">
                <a:latin typeface="Arial"/>
                <a:cs typeface="Arial"/>
              </a:rPr>
              <a:t>				</a:t>
            </a:r>
          </a:p>
          <a:p>
            <a:pPr>
              <a:buNone/>
            </a:pPr>
            <a:r>
              <a:rPr lang="nl-NL" sz="2400" dirty="0" smtClean="0">
                <a:latin typeface="Arial"/>
                <a:cs typeface="Arial"/>
              </a:rPr>
              <a:t>					</a:t>
            </a:r>
          </a:p>
          <a:p>
            <a:pPr>
              <a:buNone/>
            </a:pP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323528" y="1412776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latin typeface="Arial" pitchFamily="34" charset="0"/>
                <a:cs typeface="Arial" pitchFamily="34" charset="0"/>
              </a:rPr>
              <a:t>Alcohol   +    zuur    </a:t>
            </a:r>
            <a:endParaRPr lang="nl-NL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788024" y="1340768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latin typeface="Arial"/>
                <a:cs typeface="Arial"/>
              </a:rPr>
              <a:t>Ester    +     water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3923928" y="141277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latin typeface="Arial"/>
                <a:cs typeface="Arial"/>
              </a:rPr>
              <a:t>→</a:t>
            </a:r>
            <a:endParaRPr lang="nl-NL" sz="3200" b="1" dirty="0"/>
          </a:p>
        </p:txBody>
      </p:sp>
      <p:sp>
        <p:nvSpPr>
          <p:cNvPr id="10" name="Tekstvak 9"/>
          <p:cNvSpPr txBox="1"/>
          <p:nvPr/>
        </p:nvSpPr>
        <p:spPr>
          <a:xfrm>
            <a:off x="1835696" y="22768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/>
                <a:cs typeface="Arial"/>
              </a:rPr>
              <a:t> +</a:t>
            </a:r>
            <a:endParaRPr lang="nl-NL" sz="2400" dirty="0"/>
          </a:p>
        </p:txBody>
      </p:sp>
      <p:pic>
        <p:nvPicPr>
          <p:cNvPr id="11" name="Afbeelding 10" descr="methano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204864"/>
            <a:ext cx="1164240" cy="694887"/>
          </a:xfrm>
          <a:prstGeom prst="rect">
            <a:avLst/>
          </a:prstGeom>
        </p:spPr>
      </p:pic>
      <p:pic>
        <p:nvPicPr>
          <p:cNvPr id="12" name="Afbeelding 11" descr="ethaanzuu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1988840"/>
            <a:ext cx="1523874" cy="920420"/>
          </a:xfrm>
          <a:prstGeom prst="rect">
            <a:avLst/>
          </a:prstGeom>
        </p:spPr>
      </p:pic>
      <p:sp>
        <p:nvSpPr>
          <p:cNvPr id="13" name="Tekstvak 12"/>
          <p:cNvSpPr txBox="1"/>
          <p:nvPr/>
        </p:nvSpPr>
        <p:spPr>
          <a:xfrm>
            <a:off x="4067944" y="220486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latin typeface="Arial"/>
                <a:cs typeface="Arial"/>
              </a:rPr>
              <a:t>→</a:t>
            </a:r>
            <a:endParaRPr lang="nl-NL" sz="3200" b="1" dirty="0"/>
          </a:p>
        </p:txBody>
      </p:sp>
      <p:sp>
        <p:nvSpPr>
          <p:cNvPr id="14" name="Tekstvak 13"/>
          <p:cNvSpPr txBox="1"/>
          <p:nvPr/>
        </p:nvSpPr>
        <p:spPr>
          <a:xfrm>
            <a:off x="7164288" y="220486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/>
                <a:cs typeface="Arial"/>
              </a:rPr>
              <a:t>+ H</a:t>
            </a:r>
            <a:r>
              <a:rPr lang="nl-NL" sz="2400" baseline="-25000" dirty="0" smtClean="0">
                <a:latin typeface="Arial"/>
                <a:cs typeface="Arial"/>
              </a:rPr>
              <a:t>2</a:t>
            </a:r>
            <a:r>
              <a:rPr lang="nl-NL" sz="2400" dirty="0" smtClean="0">
                <a:latin typeface="Arial"/>
                <a:cs typeface="Arial"/>
              </a:rPr>
              <a:t>O</a:t>
            </a:r>
            <a:endParaRPr lang="nl-NL" sz="2400" dirty="0"/>
          </a:p>
        </p:txBody>
      </p:sp>
      <p:pic>
        <p:nvPicPr>
          <p:cNvPr id="15" name="Afbeelding 14" descr="methoxyethanoaa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1988840"/>
            <a:ext cx="2109042" cy="871656"/>
          </a:xfrm>
          <a:prstGeom prst="rect">
            <a:avLst/>
          </a:prstGeom>
        </p:spPr>
      </p:pic>
      <p:sp>
        <p:nvSpPr>
          <p:cNvPr id="16" name="Rechthoek 15"/>
          <p:cNvSpPr/>
          <p:nvPr/>
        </p:nvSpPr>
        <p:spPr>
          <a:xfrm>
            <a:off x="1403648" y="2132856"/>
            <a:ext cx="1440160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5364088" y="2204864"/>
            <a:ext cx="576064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Tekstvak 17"/>
          <p:cNvSpPr txBox="1"/>
          <p:nvPr/>
        </p:nvSpPr>
        <p:spPr>
          <a:xfrm>
            <a:off x="7164288" y="220486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/>
                <a:cs typeface="Arial"/>
              </a:rPr>
              <a:t>+</a:t>
            </a:r>
            <a:r>
              <a:rPr lang="nl-NL" sz="24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nl-NL" sz="2400" dirty="0" smtClean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lang="nl-NL" sz="2400" baseline="-25000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nl-NL" sz="2400" dirty="0" smtClean="0">
                <a:solidFill>
                  <a:srgbClr val="FF0000"/>
                </a:solidFill>
                <a:latin typeface="Arial"/>
                <a:cs typeface="Arial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6" grpId="0" animBg="1"/>
      <p:bldP spid="17" grpId="0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Polyester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 monomeer</a:t>
            </a:r>
          </a:p>
          <a:p>
            <a:pPr lvl="1"/>
            <a:r>
              <a:rPr lang="nl-NL" dirty="0" smtClean="0"/>
              <a:t>Monomeer heeft zuurgroep en </a:t>
            </a:r>
            <a:r>
              <a:rPr lang="nl-NL" dirty="0" err="1" smtClean="0"/>
              <a:t>hydroxygroep</a:t>
            </a:r>
            <a:endParaRPr lang="nl-NL" dirty="0" smtClean="0"/>
          </a:p>
          <a:p>
            <a:pPr lvl="2"/>
            <a:r>
              <a:rPr lang="nl-NL" dirty="0" smtClean="0"/>
              <a:t>Bv  </a:t>
            </a:r>
            <a:r>
              <a:rPr lang="nl-NL" dirty="0" err="1" smtClean="0"/>
              <a:t>polymelkzuur</a:t>
            </a:r>
            <a:r>
              <a:rPr lang="nl-NL" dirty="0" smtClean="0"/>
              <a:t>  </a:t>
            </a:r>
          </a:p>
          <a:p>
            <a:pPr lvl="3"/>
            <a:r>
              <a:rPr lang="nl-NL" dirty="0" smtClean="0"/>
              <a:t>Monomeer</a:t>
            </a:r>
          </a:p>
          <a:p>
            <a:pPr lvl="3"/>
            <a:endParaRPr lang="nl-NL" dirty="0" smtClean="0"/>
          </a:p>
        </p:txBody>
      </p:sp>
      <p:sp>
        <p:nvSpPr>
          <p:cNvPr id="7" name="Tekstvak 6"/>
          <p:cNvSpPr txBox="1"/>
          <p:nvPr/>
        </p:nvSpPr>
        <p:spPr>
          <a:xfrm>
            <a:off x="4139952" y="2746423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 </a:t>
            </a:r>
            <a:r>
              <a:rPr lang="nl-NL" dirty="0" err="1" smtClean="0"/>
              <a:t>hydroxy-propaanzuur</a:t>
            </a:r>
            <a:endParaRPr lang="nl-NL" dirty="0"/>
          </a:p>
        </p:txBody>
      </p:sp>
      <p:pic>
        <p:nvPicPr>
          <p:cNvPr id="10" name="Afbeelding 9" descr="melkzu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4437112"/>
            <a:ext cx="1548256" cy="841179"/>
          </a:xfrm>
          <a:prstGeom prst="rect">
            <a:avLst/>
          </a:prstGeom>
        </p:spPr>
      </p:pic>
      <p:pic>
        <p:nvPicPr>
          <p:cNvPr id="11" name="Afbeelding 10" descr="melkzu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4437112"/>
            <a:ext cx="1548256" cy="841179"/>
          </a:xfrm>
          <a:prstGeom prst="rect">
            <a:avLst/>
          </a:prstGeom>
        </p:spPr>
      </p:pic>
      <p:pic>
        <p:nvPicPr>
          <p:cNvPr id="13" name="Afbeelding 12" descr="melkzuur gewo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1920" y="3284984"/>
            <a:ext cx="1542161" cy="896038"/>
          </a:xfrm>
          <a:prstGeom prst="rect">
            <a:avLst/>
          </a:prstGeom>
        </p:spPr>
      </p:pic>
      <p:sp>
        <p:nvSpPr>
          <p:cNvPr id="14" name="Tekstvak 13"/>
          <p:cNvSpPr txBox="1"/>
          <p:nvPr/>
        </p:nvSpPr>
        <p:spPr>
          <a:xfrm>
            <a:off x="2267744" y="465313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</a:t>
            </a:r>
            <a:endParaRPr lang="nl-NL" dirty="0"/>
          </a:p>
        </p:txBody>
      </p:sp>
      <p:pic>
        <p:nvPicPr>
          <p:cNvPr id="15" name="Afbeelding 14" descr="pij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71461" y="4758784"/>
            <a:ext cx="883847" cy="170674"/>
          </a:xfrm>
          <a:prstGeom prst="rect">
            <a:avLst/>
          </a:prstGeom>
        </p:spPr>
      </p:pic>
      <p:sp>
        <p:nvSpPr>
          <p:cNvPr id="19" name="Tekstvak 18"/>
          <p:cNvSpPr txBox="1"/>
          <p:nvPr/>
        </p:nvSpPr>
        <p:spPr>
          <a:xfrm>
            <a:off x="7812360" y="4689773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+  H</a:t>
            </a:r>
            <a:r>
              <a:rPr lang="nl-NL" sz="1200" baseline="-25000" dirty="0" smtClean="0"/>
              <a:t>2</a:t>
            </a:r>
            <a:r>
              <a:rPr lang="nl-NL" sz="1200" dirty="0" smtClean="0"/>
              <a:t>O</a:t>
            </a:r>
            <a:endParaRPr lang="nl-NL" sz="1200" dirty="0"/>
          </a:p>
        </p:txBody>
      </p:sp>
      <p:sp>
        <p:nvSpPr>
          <p:cNvPr id="22" name="Tekstvak 21"/>
          <p:cNvSpPr txBox="1"/>
          <p:nvPr/>
        </p:nvSpPr>
        <p:spPr>
          <a:xfrm>
            <a:off x="1043608" y="594928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polymelkzuur</a:t>
            </a:r>
            <a:endParaRPr lang="nl-NL" dirty="0"/>
          </a:p>
        </p:txBody>
      </p:sp>
      <p:pic>
        <p:nvPicPr>
          <p:cNvPr id="23" name="Afbeelding 22" descr="2X melkzuu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37575" y="4437112"/>
            <a:ext cx="2602777" cy="835083"/>
          </a:xfrm>
          <a:prstGeom prst="rect">
            <a:avLst/>
          </a:prstGeom>
        </p:spPr>
      </p:pic>
      <p:pic>
        <p:nvPicPr>
          <p:cNvPr id="25" name="Afbeelding 24" descr="polymelkzuu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03848" y="5661248"/>
            <a:ext cx="3742635" cy="8411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9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Polyester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 monomeer</a:t>
            </a:r>
          </a:p>
          <a:p>
            <a:pPr lvl="1"/>
            <a:r>
              <a:rPr lang="nl-NL" dirty="0" err="1" smtClean="0"/>
              <a:t>Dizuur</a:t>
            </a:r>
            <a:r>
              <a:rPr lang="nl-NL" dirty="0" smtClean="0"/>
              <a:t> + </a:t>
            </a:r>
            <a:r>
              <a:rPr lang="nl-NL" dirty="0" err="1" smtClean="0"/>
              <a:t>dialcohol</a:t>
            </a:r>
            <a:endParaRPr lang="nl-NL" dirty="0" smtClean="0"/>
          </a:p>
          <a:p>
            <a:pPr lvl="2"/>
            <a:r>
              <a:rPr lang="nl-NL" dirty="0" smtClean="0"/>
              <a:t>Bv  </a:t>
            </a:r>
            <a:r>
              <a:rPr lang="nl-NL" dirty="0" err="1" smtClean="0"/>
              <a:t>propaandizuur</a:t>
            </a:r>
            <a:r>
              <a:rPr lang="nl-NL" dirty="0" smtClean="0"/>
              <a:t> en </a:t>
            </a:r>
            <a:r>
              <a:rPr lang="nl-NL" dirty="0" err="1" smtClean="0"/>
              <a:t>ethaandiol</a:t>
            </a:r>
            <a:endParaRPr lang="nl-NL" dirty="0" smtClean="0"/>
          </a:p>
          <a:p>
            <a:pPr lvl="3"/>
            <a:r>
              <a:rPr lang="nl-NL" dirty="0"/>
              <a:t>a</a:t>
            </a:r>
            <a:r>
              <a:rPr lang="nl-NL" dirty="0" smtClean="0"/>
              <a:t>lternerend polymeer</a:t>
            </a:r>
          </a:p>
          <a:p>
            <a:pPr lvl="4"/>
            <a:r>
              <a:rPr lang="nl-NL" dirty="0" smtClean="0"/>
              <a:t>Reactie is specifiek</a:t>
            </a:r>
          </a:p>
          <a:p>
            <a:pPr lvl="3"/>
            <a:endParaRPr lang="nl-NL" dirty="0"/>
          </a:p>
          <a:p>
            <a:pPr lvl="3"/>
            <a:endParaRPr lang="nl-NL" dirty="0"/>
          </a:p>
        </p:txBody>
      </p:sp>
      <p:pic>
        <p:nvPicPr>
          <p:cNvPr id="5" name="Afbeelding 4" descr="Copolymeer dizuur + dialcoho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4509120"/>
            <a:ext cx="5473756" cy="8350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47</Words>
  <Application>Microsoft Office PowerPoint</Application>
  <PresentationFormat>Diavoorstelling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Esters</vt:lpstr>
      <vt:lpstr>Polyester</vt:lpstr>
      <vt:lpstr>Polyester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Esters</dc:title>
  <dc:creator>Nelly Andela</dc:creator>
  <cp:lastModifiedBy>Nelly Andela</cp:lastModifiedBy>
  <cp:revision>7</cp:revision>
  <dcterms:created xsi:type="dcterms:W3CDTF">2016-02-03T15:49:23Z</dcterms:created>
  <dcterms:modified xsi:type="dcterms:W3CDTF">2016-02-03T17:02:04Z</dcterms:modified>
</cp:coreProperties>
</file>