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6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B4B8-8255-47BB-9D07-EE9D195FF3B5}" type="datetimeFigureOut">
              <a:rPr lang="nl-NL" smtClean="0"/>
              <a:pPr/>
              <a:t>9-4-2019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65F7-C188-4B9E-8319-420569F15F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B4B8-8255-47BB-9D07-EE9D195FF3B5}" type="datetimeFigureOut">
              <a:rPr lang="nl-NL" smtClean="0"/>
              <a:pPr/>
              <a:t>9-4-2019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65F7-C188-4B9E-8319-420569F15F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B4B8-8255-47BB-9D07-EE9D195FF3B5}" type="datetimeFigureOut">
              <a:rPr lang="nl-NL" smtClean="0"/>
              <a:pPr/>
              <a:t>9-4-2019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65F7-C188-4B9E-8319-420569F15F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B4B8-8255-47BB-9D07-EE9D195FF3B5}" type="datetimeFigureOut">
              <a:rPr lang="nl-NL" smtClean="0"/>
              <a:pPr/>
              <a:t>9-4-2019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65F7-C188-4B9E-8319-420569F15F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B4B8-8255-47BB-9D07-EE9D195FF3B5}" type="datetimeFigureOut">
              <a:rPr lang="nl-NL" smtClean="0"/>
              <a:pPr/>
              <a:t>9-4-2019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65F7-C188-4B9E-8319-420569F15F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B4B8-8255-47BB-9D07-EE9D195FF3B5}" type="datetimeFigureOut">
              <a:rPr lang="nl-NL" smtClean="0"/>
              <a:pPr/>
              <a:t>9-4-2019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65F7-C188-4B9E-8319-420569F15F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B4B8-8255-47BB-9D07-EE9D195FF3B5}" type="datetimeFigureOut">
              <a:rPr lang="nl-NL" smtClean="0"/>
              <a:pPr/>
              <a:t>9-4-2019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65F7-C188-4B9E-8319-420569F15F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B4B8-8255-47BB-9D07-EE9D195FF3B5}" type="datetimeFigureOut">
              <a:rPr lang="nl-NL" smtClean="0"/>
              <a:pPr/>
              <a:t>9-4-2019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65F7-C188-4B9E-8319-420569F15F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B4B8-8255-47BB-9D07-EE9D195FF3B5}" type="datetimeFigureOut">
              <a:rPr lang="nl-NL" smtClean="0"/>
              <a:pPr/>
              <a:t>9-4-2019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65F7-C188-4B9E-8319-420569F15F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B4B8-8255-47BB-9D07-EE9D195FF3B5}" type="datetimeFigureOut">
              <a:rPr lang="nl-NL" smtClean="0"/>
              <a:pPr/>
              <a:t>9-4-2019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65F7-C188-4B9E-8319-420569F15F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B4B8-8255-47BB-9D07-EE9D195FF3B5}" type="datetimeFigureOut">
              <a:rPr lang="nl-NL" smtClean="0"/>
              <a:pPr/>
              <a:t>9-4-2019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65F7-C188-4B9E-8319-420569F15F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AB4B8-8255-47BB-9D07-EE9D195FF3B5}" type="datetimeFigureOut">
              <a:rPr lang="nl-NL" smtClean="0"/>
              <a:pPr/>
              <a:t>9-4-2019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565F7-C188-4B9E-8319-420569F15FF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Reactiewarmte berekenen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xfrm>
            <a:off x="467544" y="1124744"/>
            <a:ext cx="4040188" cy="639762"/>
          </a:xfrm>
        </p:spPr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xfrm>
            <a:off x="457200" y="1844824"/>
            <a:ext cx="3538736" cy="4752527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Schrijf de reactie vergelijking op</a:t>
            </a:r>
          </a:p>
          <a:p>
            <a:r>
              <a:rPr lang="nl-NL" dirty="0" smtClean="0"/>
              <a:t>Splits de reactie op in deelreacties</a:t>
            </a:r>
          </a:p>
          <a:p>
            <a:r>
              <a:rPr lang="nl-NL" dirty="0" smtClean="0"/>
              <a:t>Zoek de </a:t>
            </a:r>
            <a:r>
              <a:rPr lang="nl-NL" dirty="0" err="1" smtClean="0"/>
              <a:t>ontledings</a:t>
            </a:r>
            <a:r>
              <a:rPr lang="nl-NL" dirty="0" smtClean="0"/>
              <a:t>- </a:t>
            </a:r>
            <a:r>
              <a:rPr lang="nl-NL" dirty="0" err="1" smtClean="0"/>
              <a:t>resp</a:t>
            </a:r>
            <a:r>
              <a:rPr lang="nl-NL" dirty="0" smtClean="0"/>
              <a:t> </a:t>
            </a:r>
            <a:r>
              <a:rPr lang="nl-NL" dirty="0" err="1" smtClean="0"/>
              <a:t>vormingswarmtes</a:t>
            </a:r>
            <a:r>
              <a:rPr lang="nl-NL" dirty="0" smtClean="0"/>
              <a:t> op</a:t>
            </a:r>
          </a:p>
          <a:p>
            <a:r>
              <a:rPr lang="nl-NL" sz="1900" dirty="0" smtClean="0"/>
              <a:t>Bereken de </a:t>
            </a:r>
            <a:r>
              <a:rPr lang="nl-NL" sz="1900" dirty="0" smtClean="0">
                <a:latin typeface="Arial"/>
                <a:cs typeface="Arial"/>
              </a:rPr>
              <a:t>∆E van de reactie door de </a:t>
            </a:r>
            <a:r>
              <a:rPr lang="nl-NL" sz="1900" dirty="0" err="1" smtClean="0">
                <a:latin typeface="Arial"/>
                <a:cs typeface="Arial"/>
              </a:rPr>
              <a:t>ontledings</a:t>
            </a:r>
            <a:r>
              <a:rPr lang="nl-NL" sz="1900" dirty="0" smtClean="0">
                <a:latin typeface="Arial"/>
                <a:cs typeface="Arial"/>
              </a:rPr>
              <a:t> en </a:t>
            </a:r>
            <a:r>
              <a:rPr lang="nl-NL" sz="1900" dirty="0" err="1" smtClean="0">
                <a:latin typeface="Arial"/>
                <a:cs typeface="Arial"/>
              </a:rPr>
              <a:t>vormingswarmten</a:t>
            </a:r>
            <a:r>
              <a:rPr lang="nl-NL" sz="1900" dirty="0" smtClean="0">
                <a:latin typeface="Arial"/>
                <a:cs typeface="Arial"/>
              </a:rPr>
              <a:t> bij elkaar op te tellen</a:t>
            </a:r>
          </a:p>
          <a:p>
            <a:r>
              <a:rPr lang="nl-NL" sz="1900" dirty="0" smtClean="0">
                <a:latin typeface="Arial"/>
                <a:cs typeface="Arial"/>
              </a:rPr>
              <a:t>Geef aan voor welke stof in de reactievergelijking de </a:t>
            </a:r>
            <a:r>
              <a:rPr lang="nl-NL" sz="1900" dirty="0" err="1" smtClean="0">
                <a:latin typeface="Arial"/>
                <a:cs typeface="Arial"/>
              </a:rPr>
              <a:t>reactiewamte</a:t>
            </a:r>
            <a:r>
              <a:rPr lang="nl-NL" sz="1900" dirty="0" smtClean="0">
                <a:latin typeface="Arial"/>
                <a:cs typeface="Arial"/>
              </a:rPr>
              <a:t> geldt</a:t>
            </a:r>
            <a:endParaRPr lang="nl-NL" sz="1900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>
          <a:xfrm>
            <a:off x="4572000" y="620688"/>
            <a:ext cx="4041775" cy="1194147"/>
          </a:xfrm>
        </p:spPr>
        <p:txBody>
          <a:bodyPr>
            <a:normAutofit fontScale="70000" lnSpcReduction="20000"/>
          </a:bodyPr>
          <a:lstStyle/>
          <a:p>
            <a:r>
              <a:rPr lang="nl-NL" dirty="0" smtClean="0"/>
              <a:t>Voorbeeld</a:t>
            </a:r>
          </a:p>
          <a:p>
            <a:r>
              <a:rPr lang="nl-NL" dirty="0" smtClean="0"/>
              <a:t>Bereken de reactie energie </a:t>
            </a:r>
            <a:r>
              <a:rPr lang="nl-NL" dirty="0" smtClean="0"/>
              <a:t>van </a:t>
            </a:r>
            <a:r>
              <a:rPr lang="nl-NL" dirty="0" smtClean="0"/>
              <a:t>de </a:t>
            </a:r>
            <a:r>
              <a:rPr lang="nl-NL" dirty="0" smtClean="0"/>
              <a:t>reactie van ijzer(III)oxide  met aluminium. Hierbij ontstaan aluminiumoxide en ijzer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>
          <a:xfrm>
            <a:off x="3779912" y="1844824"/>
            <a:ext cx="5184576" cy="4680520"/>
          </a:xfrm>
        </p:spPr>
        <p:txBody>
          <a:bodyPr>
            <a:normAutofit fontScale="92500"/>
          </a:bodyPr>
          <a:lstStyle/>
          <a:p>
            <a:r>
              <a:rPr lang="nl-NL" dirty="0" smtClean="0"/>
              <a:t>Fe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  <a:r>
              <a:rPr lang="nl-NL" baseline="-25000" dirty="0" smtClean="0"/>
              <a:t>3</a:t>
            </a:r>
            <a:r>
              <a:rPr lang="nl-NL" dirty="0" smtClean="0"/>
              <a:t> +     Al                  </a:t>
            </a:r>
            <a:r>
              <a:rPr lang="nl-NL" dirty="0" smtClean="0"/>
              <a:t>Al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  <a:r>
              <a:rPr lang="nl-NL" baseline="-25000" dirty="0" smtClean="0"/>
              <a:t>3</a:t>
            </a:r>
            <a:r>
              <a:rPr lang="nl-NL" dirty="0" smtClean="0"/>
              <a:t>    +     Fe   </a:t>
            </a:r>
            <a:endParaRPr lang="nl-NL" dirty="0" smtClean="0"/>
          </a:p>
          <a:p>
            <a:endParaRPr lang="nl-NL" dirty="0"/>
          </a:p>
          <a:p>
            <a:r>
              <a:rPr lang="nl-NL" sz="2000" dirty="0" smtClean="0"/>
              <a:t>Fe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O</a:t>
            </a:r>
            <a:r>
              <a:rPr lang="nl-NL" sz="2000" baseline="-25000" dirty="0" smtClean="0"/>
              <a:t>3</a:t>
            </a:r>
            <a:r>
              <a:rPr lang="nl-NL" sz="2000" dirty="0" smtClean="0"/>
              <a:t>           2Fe  </a:t>
            </a:r>
            <a:r>
              <a:rPr lang="nl-NL" sz="2000" dirty="0" smtClean="0"/>
              <a:t>+  </a:t>
            </a:r>
            <a:r>
              <a:rPr lang="nl-NL" sz="2000" dirty="0" smtClean="0"/>
              <a:t>1,5O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  </a:t>
            </a:r>
            <a:r>
              <a:rPr lang="nl-NL" sz="2000" dirty="0" smtClean="0">
                <a:latin typeface="Arial"/>
                <a:cs typeface="Arial"/>
              </a:rPr>
              <a:t>∆</a:t>
            </a:r>
            <a:r>
              <a:rPr lang="nl-NL" sz="2000" dirty="0" smtClean="0"/>
              <a:t>E = </a:t>
            </a:r>
            <a:r>
              <a:rPr lang="nl-NL" sz="2000" dirty="0" smtClean="0"/>
              <a:t>8,22</a:t>
            </a:r>
            <a:r>
              <a:rPr lang="nl-NL" sz="2000" dirty="0" smtClean="0">
                <a:cs typeface="Arial"/>
              </a:rPr>
              <a:t>•</a:t>
            </a:r>
            <a:r>
              <a:rPr lang="nl-NL" sz="2000" dirty="0" smtClean="0"/>
              <a:t>10</a:t>
            </a:r>
            <a:r>
              <a:rPr lang="nl-NL" sz="2000" baseline="30000" dirty="0" smtClean="0"/>
              <a:t>5</a:t>
            </a:r>
            <a:r>
              <a:rPr lang="nl-NL" sz="2000" dirty="0" smtClean="0"/>
              <a:t> </a:t>
            </a:r>
            <a:r>
              <a:rPr lang="nl-NL" sz="2000" dirty="0" smtClean="0"/>
              <a:t>J/mol</a:t>
            </a:r>
            <a:r>
              <a:rPr lang="nl-NL" sz="2000" baseline="-25000" dirty="0" smtClean="0"/>
              <a:t>       </a:t>
            </a:r>
            <a:endParaRPr lang="nl-NL" sz="2000" dirty="0" smtClean="0"/>
          </a:p>
          <a:p>
            <a:pPr>
              <a:buNone/>
            </a:pPr>
            <a:r>
              <a:rPr lang="nl-NL" dirty="0" smtClean="0"/>
              <a:t>	</a:t>
            </a:r>
            <a:r>
              <a:rPr lang="nl-NL" sz="2000" dirty="0" smtClean="0"/>
              <a:t>Al</a:t>
            </a:r>
            <a:r>
              <a:rPr lang="nl-NL" sz="2000" dirty="0" smtClean="0"/>
              <a:t>                  </a:t>
            </a:r>
            <a:r>
              <a:rPr lang="nl-NL" sz="2000" dirty="0" err="1" smtClean="0"/>
              <a:t>Al</a:t>
            </a:r>
            <a:r>
              <a:rPr lang="nl-NL" sz="2000" dirty="0" smtClean="0"/>
              <a:t>                      </a:t>
            </a:r>
            <a:r>
              <a:rPr lang="nl-NL" sz="2000" dirty="0" smtClean="0">
                <a:latin typeface="Arial"/>
                <a:cs typeface="Arial"/>
              </a:rPr>
              <a:t>∆</a:t>
            </a:r>
            <a:r>
              <a:rPr lang="nl-NL" sz="2000" dirty="0" smtClean="0"/>
              <a:t>E = 0 </a:t>
            </a:r>
          </a:p>
          <a:p>
            <a:pPr>
              <a:buNone/>
            </a:pPr>
            <a:r>
              <a:rPr lang="nl-NL" sz="2000" dirty="0"/>
              <a:t>	</a:t>
            </a:r>
            <a:r>
              <a:rPr lang="nl-NL" sz="2000" dirty="0" smtClean="0"/>
              <a:t>2Al </a:t>
            </a:r>
            <a:r>
              <a:rPr lang="nl-NL" sz="2000" dirty="0" smtClean="0"/>
              <a:t>+ </a:t>
            </a:r>
            <a:r>
              <a:rPr lang="nl-NL" sz="2000" dirty="0" smtClean="0">
                <a:latin typeface="Arial"/>
                <a:cs typeface="Arial"/>
              </a:rPr>
              <a:t>1,5</a:t>
            </a:r>
            <a:r>
              <a:rPr lang="nl-NL" sz="2000" dirty="0" smtClean="0"/>
              <a:t>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          Al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O</a:t>
            </a:r>
            <a:r>
              <a:rPr lang="nl-NL" sz="2000" baseline="-25000" dirty="0" smtClean="0"/>
              <a:t>3</a:t>
            </a:r>
            <a:r>
              <a:rPr lang="nl-NL" sz="2000" dirty="0" smtClean="0"/>
              <a:t>      </a:t>
            </a:r>
            <a:r>
              <a:rPr lang="nl-NL" sz="2000" dirty="0" smtClean="0">
                <a:latin typeface="Arial"/>
                <a:cs typeface="Arial"/>
              </a:rPr>
              <a:t>∆</a:t>
            </a:r>
            <a:r>
              <a:rPr lang="nl-NL" sz="2000" dirty="0" smtClean="0"/>
              <a:t>E = </a:t>
            </a:r>
            <a:r>
              <a:rPr lang="nl-NL" sz="2000" dirty="0" smtClean="0"/>
              <a:t>-16,7</a:t>
            </a:r>
            <a:r>
              <a:rPr lang="nl-NL" sz="2000" dirty="0" smtClean="0">
                <a:cs typeface="Arial"/>
              </a:rPr>
              <a:t>•</a:t>
            </a:r>
            <a:r>
              <a:rPr lang="nl-NL" sz="2000" dirty="0" smtClean="0"/>
              <a:t>10</a:t>
            </a:r>
            <a:r>
              <a:rPr lang="nl-NL" sz="2000" baseline="30000" dirty="0" smtClean="0"/>
              <a:t>5</a:t>
            </a:r>
            <a:r>
              <a:rPr lang="nl-NL" sz="2000" dirty="0" smtClean="0"/>
              <a:t> </a:t>
            </a:r>
            <a:r>
              <a:rPr lang="nl-NL" sz="2000" dirty="0" smtClean="0"/>
              <a:t>J/mol</a:t>
            </a:r>
          </a:p>
          <a:p>
            <a:pPr>
              <a:buNone/>
            </a:pPr>
            <a:r>
              <a:rPr lang="nl-NL" sz="2000" dirty="0"/>
              <a:t>	</a:t>
            </a:r>
            <a:r>
              <a:rPr lang="nl-NL" sz="2000" dirty="0" smtClean="0"/>
              <a:t>Fe</a:t>
            </a:r>
            <a:r>
              <a:rPr lang="nl-NL" sz="2000" dirty="0" smtClean="0"/>
              <a:t>            	   </a:t>
            </a:r>
            <a:r>
              <a:rPr lang="nl-NL" sz="2000" dirty="0" err="1" smtClean="0"/>
              <a:t>Fe</a:t>
            </a:r>
            <a:r>
              <a:rPr lang="nl-NL" sz="2000" dirty="0" smtClean="0"/>
              <a:t>    	   </a:t>
            </a:r>
            <a:r>
              <a:rPr lang="nl-NL" sz="2000" dirty="0" smtClean="0">
                <a:latin typeface="Arial"/>
                <a:cs typeface="Arial"/>
              </a:rPr>
              <a:t>∆</a:t>
            </a:r>
            <a:r>
              <a:rPr lang="nl-NL" sz="2000" dirty="0" smtClean="0"/>
              <a:t>E = </a:t>
            </a:r>
            <a:r>
              <a:rPr lang="nl-NL" sz="2000" dirty="0" smtClean="0"/>
              <a:t>0</a:t>
            </a:r>
            <a:endParaRPr lang="nl-NL" sz="2000" dirty="0" smtClean="0"/>
          </a:p>
          <a:p>
            <a:pPr>
              <a:buNone/>
            </a:pPr>
            <a:endParaRPr lang="nl-NL" sz="2000" dirty="0"/>
          </a:p>
          <a:p>
            <a:pPr>
              <a:buNone/>
            </a:pPr>
            <a:r>
              <a:rPr lang="nl-NL" sz="2000" dirty="0" smtClean="0">
                <a:latin typeface="Arial"/>
                <a:cs typeface="Arial"/>
              </a:rPr>
              <a:t>	</a:t>
            </a:r>
            <a:r>
              <a:rPr lang="nl-NL" sz="2000" dirty="0" smtClean="0">
                <a:cs typeface="Arial"/>
              </a:rPr>
              <a:t>∆E = </a:t>
            </a:r>
            <a:r>
              <a:rPr lang="nl-NL" sz="2000" dirty="0" smtClean="0">
                <a:cs typeface="Arial"/>
              </a:rPr>
              <a:t>(</a:t>
            </a:r>
            <a:r>
              <a:rPr lang="nl-NL" sz="2000" dirty="0" smtClean="0">
                <a:cs typeface="Arial"/>
              </a:rPr>
              <a:t>8,22 • </a:t>
            </a:r>
            <a:r>
              <a:rPr lang="nl-NL" sz="2000" dirty="0" smtClean="0">
                <a:cs typeface="Arial"/>
              </a:rPr>
              <a:t>10</a:t>
            </a:r>
            <a:r>
              <a:rPr lang="nl-NL" sz="2000" baseline="30000" dirty="0" smtClean="0">
                <a:cs typeface="Arial"/>
              </a:rPr>
              <a:t>5</a:t>
            </a:r>
            <a:r>
              <a:rPr lang="nl-NL" sz="2000" dirty="0" smtClean="0">
                <a:cs typeface="Arial"/>
              </a:rPr>
              <a:t> </a:t>
            </a:r>
            <a:r>
              <a:rPr lang="nl-NL" sz="2000" dirty="0" smtClean="0">
                <a:cs typeface="Arial"/>
              </a:rPr>
              <a:t>+ </a:t>
            </a:r>
            <a:r>
              <a:rPr lang="nl-NL" sz="2000" dirty="0" smtClean="0">
                <a:cs typeface="Arial"/>
              </a:rPr>
              <a:t>2</a:t>
            </a:r>
            <a:r>
              <a:rPr lang="nl-NL" sz="2000" dirty="0" smtClean="0">
                <a:cs typeface="Arial"/>
              </a:rPr>
              <a:t>•0+ -16,70 + </a:t>
            </a:r>
            <a:r>
              <a:rPr lang="nl-NL" sz="2000" dirty="0" smtClean="0">
                <a:cs typeface="Arial"/>
              </a:rPr>
              <a:t>2 • </a:t>
            </a:r>
            <a:r>
              <a:rPr lang="nl-NL" sz="2000" dirty="0" smtClean="0">
                <a:cs typeface="Arial"/>
              </a:rPr>
              <a:t>0) </a:t>
            </a:r>
            <a:r>
              <a:rPr lang="nl-NL" sz="2000" dirty="0" smtClean="0">
                <a:cs typeface="Arial"/>
              </a:rPr>
              <a:t>• </a:t>
            </a:r>
            <a:r>
              <a:rPr lang="nl-NL" sz="2000" dirty="0" smtClean="0"/>
              <a:t>10</a:t>
            </a:r>
            <a:r>
              <a:rPr lang="nl-NL" sz="2000" baseline="30000" dirty="0"/>
              <a:t>5</a:t>
            </a:r>
            <a:r>
              <a:rPr lang="nl-NL" sz="2000" dirty="0" smtClean="0"/>
              <a:t> </a:t>
            </a:r>
          </a:p>
          <a:p>
            <a:pPr>
              <a:buNone/>
            </a:pPr>
            <a:r>
              <a:rPr lang="nl-NL" sz="2000" dirty="0"/>
              <a:t>	</a:t>
            </a:r>
            <a:r>
              <a:rPr lang="nl-NL" sz="2000" dirty="0" smtClean="0"/>
              <a:t>       </a:t>
            </a:r>
            <a:r>
              <a:rPr lang="nl-NL" sz="2000" smtClean="0"/>
              <a:t>= </a:t>
            </a:r>
            <a:r>
              <a:rPr lang="nl-NL" sz="2000" smtClean="0"/>
              <a:t>- 8,48 </a:t>
            </a:r>
            <a:r>
              <a:rPr lang="nl-NL" sz="2000" dirty="0" smtClean="0">
                <a:cs typeface="Arial"/>
              </a:rPr>
              <a:t>• </a:t>
            </a:r>
            <a:r>
              <a:rPr lang="nl-NL" sz="2000" dirty="0" smtClean="0"/>
              <a:t>10</a:t>
            </a:r>
            <a:r>
              <a:rPr lang="nl-NL" sz="2000" baseline="30000" dirty="0" smtClean="0"/>
              <a:t>5 </a:t>
            </a:r>
            <a:r>
              <a:rPr lang="nl-NL" sz="2000" dirty="0" smtClean="0"/>
              <a:t>J</a:t>
            </a:r>
            <a:endParaRPr lang="nl-NL" sz="2000" dirty="0" smtClean="0">
              <a:cs typeface="Arial"/>
            </a:endParaRPr>
          </a:p>
          <a:p>
            <a:pPr>
              <a:buNone/>
            </a:pPr>
            <a:endParaRPr lang="nl-NL" sz="2000" dirty="0">
              <a:latin typeface="Arial"/>
              <a:cs typeface="Arial"/>
            </a:endParaRPr>
          </a:p>
          <a:p>
            <a:pPr>
              <a:buNone/>
            </a:pPr>
            <a:r>
              <a:rPr lang="nl-NL" sz="2000" dirty="0" smtClean="0"/>
              <a:t> 	</a:t>
            </a:r>
            <a:r>
              <a:rPr lang="nl-NL" sz="2000" dirty="0" smtClean="0">
                <a:latin typeface="Arial"/>
                <a:cs typeface="Arial"/>
              </a:rPr>
              <a:t>∆E =</a:t>
            </a:r>
            <a:r>
              <a:rPr lang="nl-NL" sz="2000" dirty="0" smtClean="0"/>
              <a:t> </a:t>
            </a:r>
            <a:r>
              <a:rPr lang="nl-NL" sz="2000" dirty="0" smtClean="0"/>
              <a:t>-8,48</a:t>
            </a:r>
            <a:r>
              <a:rPr lang="nl-NL" sz="2000" dirty="0" smtClean="0">
                <a:cs typeface="Arial"/>
              </a:rPr>
              <a:t> </a:t>
            </a:r>
            <a:r>
              <a:rPr lang="nl-NL" sz="2000" dirty="0" smtClean="0">
                <a:cs typeface="Arial"/>
              </a:rPr>
              <a:t>•</a:t>
            </a:r>
            <a:r>
              <a:rPr lang="nl-NL" sz="2000" dirty="0" smtClean="0"/>
              <a:t> 10</a:t>
            </a:r>
            <a:r>
              <a:rPr lang="nl-NL" sz="2000" baseline="30000" dirty="0" smtClean="0"/>
              <a:t>5</a:t>
            </a:r>
            <a:r>
              <a:rPr lang="nl-NL" sz="2000" dirty="0" smtClean="0">
                <a:latin typeface="Arial"/>
                <a:cs typeface="Arial"/>
              </a:rPr>
              <a:t> </a:t>
            </a:r>
            <a:r>
              <a:rPr lang="nl-NL" sz="2000" baseline="30000" dirty="0" smtClean="0"/>
              <a:t>  </a:t>
            </a:r>
            <a:r>
              <a:rPr lang="nl-NL" sz="2000" dirty="0" smtClean="0"/>
              <a:t>J/mol </a:t>
            </a:r>
            <a:r>
              <a:rPr lang="nl-NL" sz="2000" dirty="0" smtClean="0"/>
              <a:t>Fe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O</a:t>
            </a:r>
            <a:r>
              <a:rPr lang="nl-NL" sz="2000" baseline="-25000" dirty="0" smtClean="0"/>
              <a:t>3</a:t>
            </a:r>
            <a:r>
              <a:rPr lang="nl-NL" sz="2000" dirty="0" smtClean="0">
                <a:latin typeface="Arial"/>
                <a:cs typeface="Arial"/>
              </a:rPr>
              <a:t> </a:t>
            </a:r>
            <a:endParaRPr lang="nl-NL" sz="2000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nl-NL" sz="2000" dirty="0" smtClean="0"/>
              <a:t>       </a:t>
            </a:r>
            <a:endParaRPr lang="nl-NL" sz="2000" dirty="0"/>
          </a:p>
        </p:txBody>
      </p:sp>
      <p:cxnSp>
        <p:nvCxnSpPr>
          <p:cNvPr id="9" name="Rechte verbindingslijn met pijl 8"/>
          <p:cNvCxnSpPr/>
          <p:nvPr/>
        </p:nvCxnSpPr>
        <p:spPr>
          <a:xfrm>
            <a:off x="6084168" y="213285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hthoek 9"/>
          <p:cNvSpPr/>
          <p:nvPr/>
        </p:nvSpPr>
        <p:spPr>
          <a:xfrm>
            <a:off x="6660232" y="1844824"/>
            <a:ext cx="165618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ekstvak 12"/>
          <p:cNvSpPr txBox="1"/>
          <p:nvPr/>
        </p:nvSpPr>
        <p:spPr>
          <a:xfrm>
            <a:off x="7740352" y="1876762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2</a:t>
            </a:r>
            <a:endParaRPr lang="nl-NL" sz="2000" dirty="0"/>
          </a:p>
        </p:txBody>
      </p:sp>
      <p:sp>
        <p:nvSpPr>
          <p:cNvPr id="14" name="Tekstvak 13"/>
          <p:cNvSpPr txBox="1"/>
          <p:nvPr/>
        </p:nvSpPr>
        <p:spPr>
          <a:xfrm>
            <a:off x="5004048" y="184482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  2 </a:t>
            </a:r>
            <a:endParaRPr lang="nl-NL" sz="2000" dirty="0"/>
          </a:p>
        </p:txBody>
      </p:sp>
      <p:cxnSp>
        <p:nvCxnSpPr>
          <p:cNvPr id="15" name="Rechte verbindingslijn met pijl 14"/>
          <p:cNvCxnSpPr/>
          <p:nvPr/>
        </p:nvCxnSpPr>
        <p:spPr>
          <a:xfrm>
            <a:off x="4788024" y="285293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Rechte verbindingslijn met pijl 16"/>
          <p:cNvCxnSpPr/>
          <p:nvPr/>
        </p:nvCxnSpPr>
        <p:spPr>
          <a:xfrm>
            <a:off x="4860032" y="321297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Rechte verbindingslijn met pijl 17"/>
          <p:cNvCxnSpPr/>
          <p:nvPr/>
        </p:nvCxnSpPr>
        <p:spPr>
          <a:xfrm>
            <a:off x="5364088" y="357301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Rechte verbindingslijn met pijl 18"/>
          <p:cNvCxnSpPr/>
          <p:nvPr/>
        </p:nvCxnSpPr>
        <p:spPr>
          <a:xfrm>
            <a:off x="5220072" y="393305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hthoek 19"/>
          <p:cNvSpPr/>
          <p:nvPr/>
        </p:nvSpPr>
        <p:spPr>
          <a:xfrm>
            <a:off x="6660232" y="2708920"/>
            <a:ext cx="23042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660232" y="3140968"/>
            <a:ext cx="23042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hoek 21"/>
          <p:cNvSpPr/>
          <p:nvPr/>
        </p:nvSpPr>
        <p:spPr>
          <a:xfrm>
            <a:off x="6588224" y="3501008"/>
            <a:ext cx="23042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/>
          <p:cNvSpPr/>
          <p:nvPr/>
        </p:nvSpPr>
        <p:spPr>
          <a:xfrm>
            <a:off x="6660232" y="3861048"/>
            <a:ext cx="23042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/>
      <p:bldP spid="14" grpId="0"/>
      <p:bldP spid="20" grpId="0" animBg="1"/>
      <p:bldP spid="21" grpId="0" animBg="1"/>
      <p:bldP spid="22" grpId="0" animBg="1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r>
              <a:rPr lang="nl-NL" dirty="0" smtClean="0"/>
              <a:t>Reactiewarmte berekenen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xfrm>
            <a:off x="467544" y="1124744"/>
            <a:ext cx="4040188" cy="639762"/>
          </a:xfrm>
        </p:spPr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xfrm>
            <a:off x="457200" y="1844824"/>
            <a:ext cx="3538736" cy="4752527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Schrijf de reactie vergelijking op</a:t>
            </a:r>
          </a:p>
          <a:p>
            <a:r>
              <a:rPr lang="nl-NL" dirty="0" smtClean="0"/>
              <a:t>Splits de reactie op in deelreacties</a:t>
            </a:r>
          </a:p>
          <a:p>
            <a:r>
              <a:rPr lang="nl-NL" dirty="0" smtClean="0"/>
              <a:t>Zoek de </a:t>
            </a:r>
            <a:r>
              <a:rPr lang="nl-NL" dirty="0" err="1" smtClean="0"/>
              <a:t>ontledings</a:t>
            </a:r>
            <a:r>
              <a:rPr lang="nl-NL" dirty="0" smtClean="0"/>
              <a:t>- </a:t>
            </a:r>
            <a:r>
              <a:rPr lang="nl-NL" dirty="0" err="1" smtClean="0"/>
              <a:t>resp</a:t>
            </a:r>
            <a:r>
              <a:rPr lang="nl-NL" dirty="0" smtClean="0"/>
              <a:t> </a:t>
            </a:r>
            <a:r>
              <a:rPr lang="nl-NL" dirty="0" err="1" smtClean="0"/>
              <a:t>vormingswarmtes</a:t>
            </a:r>
            <a:r>
              <a:rPr lang="nl-NL" dirty="0" smtClean="0"/>
              <a:t> op</a:t>
            </a:r>
          </a:p>
          <a:p>
            <a:r>
              <a:rPr lang="nl-NL" sz="1900" dirty="0" smtClean="0"/>
              <a:t>Bereken de </a:t>
            </a:r>
            <a:r>
              <a:rPr lang="nl-NL" sz="1900" dirty="0" smtClean="0">
                <a:latin typeface="Arial"/>
                <a:cs typeface="Arial"/>
              </a:rPr>
              <a:t>∆E van de reactie door de </a:t>
            </a:r>
            <a:r>
              <a:rPr lang="nl-NL" sz="1900" dirty="0" err="1" smtClean="0">
                <a:latin typeface="Arial"/>
                <a:cs typeface="Arial"/>
              </a:rPr>
              <a:t>ontledings</a:t>
            </a:r>
            <a:r>
              <a:rPr lang="nl-NL" sz="1900" dirty="0" smtClean="0">
                <a:latin typeface="Arial"/>
                <a:cs typeface="Arial"/>
              </a:rPr>
              <a:t> en </a:t>
            </a:r>
            <a:r>
              <a:rPr lang="nl-NL" sz="1900" dirty="0" err="1" smtClean="0">
                <a:latin typeface="Arial"/>
                <a:cs typeface="Arial"/>
              </a:rPr>
              <a:t>vormingswarmten</a:t>
            </a:r>
            <a:r>
              <a:rPr lang="nl-NL" sz="1900" dirty="0" smtClean="0">
                <a:latin typeface="Arial"/>
                <a:cs typeface="Arial"/>
              </a:rPr>
              <a:t> bij elkaar op te tellen</a:t>
            </a:r>
          </a:p>
          <a:p>
            <a:r>
              <a:rPr lang="nl-NL" sz="1900" dirty="0" smtClean="0">
                <a:latin typeface="Arial"/>
                <a:cs typeface="Arial"/>
              </a:rPr>
              <a:t>Geef aan voor welke stof in de reactievergelijking de </a:t>
            </a:r>
            <a:r>
              <a:rPr lang="nl-NL" sz="1900" dirty="0" err="1" smtClean="0">
                <a:latin typeface="Arial"/>
                <a:cs typeface="Arial"/>
              </a:rPr>
              <a:t>reactiewamte</a:t>
            </a:r>
            <a:r>
              <a:rPr lang="nl-NL" sz="1900" dirty="0" smtClean="0">
                <a:latin typeface="Arial"/>
                <a:cs typeface="Arial"/>
              </a:rPr>
              <a:t> geldt</a:t>
            </a:r>
            <a:endParaRPr lang="nl-NL" sz="1900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>
          <a:xfrm>
            <a:off x="4572000" y="980728"/>
            <a:ext cx="4041775" cy="834107"/>
          </a:xfrm>
        </p:spPr>
        <p:txBody>
          <a:bodyPr>
            <a:normAutofit fontScale="70000" lnSpcReduction="20000"/>
          </a:bodyPr>
          <a:lstStyle/>
          <a:p>
            <a:r>
              <a:rPr lang="nl-NL" dirty="0" smtClean="0"/>
              <a:t>Voorbeeld</a:t>
            </a:r>
          </a:p>
          <a:p>
            <a:r>
              <a:rPr lang="nl-NL" dirty="0" smtClean="0"/>
              <a:t>Bereken de reactie energie voor de verbranding van propaan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>
          <a:xfrm>
            <a:off x="3923928" y="1844824"/>
            <a:ext cx="5040560" cy="4680520"/>
          </a:xfrm>
        </p:spPr>
        <p:txBody>
          <a:bodyPr>
            <a:normAutofit/>
          </a:bodyPr>
          <a:lstStyle/>
          <a:p>
            <a:r>
              <a:rPr lang="nl-NL" dirty="0" smtClean="0"/>
              <a:t> C</a:t>
            </a:r>
            <a:r>
              <a:rPr lang="nl-NL" baseline="-25000" dirty="0" smtClean="0"/>
              <a:t>3</a:t>
            </a:r>
            <a:r>
              <a:rPr lang="nl-NL" dirty="0" smtClean="0"/>
              <a:t>H</a:t>
            </a:r>
            <a:r>
              <a:rPr lang="nl-NL" baseline="-25000" dirty="0"/>
              <a:t>8</a:t>
            </a:r>
            <a:r>
              <a:rPr lang="nl-NL" dirty="0" smtClean="0"/>
              <a:t>  +    O</a:t>
            </a:r>
            <a:r>
              <a:rPr lang="nl-NL" baseline="-25000" dirty="0" smtClean="0"/>
              <a:t>2</a:t>
            </a:r>
            <a:r>
              <a:rPr lang="nl-NL" dirty="0" smtClean="0"/>
              <a:t>               H</a:t>
            </a:r>
            <a:r>
              <a:rPr lang="nl-NL" baseline="-25000" dirty="0" smtClean="0"/>
              <a:t>2</a:t>
            </a:r>
            <a:r>
              <a:rPr lang="nl-NL" dirty="0" smtClean="0"/>
              <a:t>O  +   CO</a:t>
            </a:r>
            <a:r>
              <a:rPr lang="nl-NL" baseline="-25000" dirty="0" smtClean="0"/>
              <a:t>2</a:t>
            </a:r>
            <a:r>
              <a:rPr lang="nl-NL" dirty="0" smtClean="0"/>
              <a:t>   </a:t>
            </a:r>
          </a:p>
          <a:p>
            <a:endParaRPr lang="nl-NL" dirty="0"/>
          </a:p>
          <a:p>
            <a:r>
              <a:rPr lang="nl-NL" sz="2000" dirty="0" smtClean="0"/>
              <a:t>C</a:t>
            </a:r>
            <a:r>
              <a:rPr lang="nl-NL" sz="2000" baseline="-25000" dirty="0" smtClean="0"/>
              <a:t>3</a:t>
            </a:r>
            <a:r>
              <a:rPr lang="nl-NL" sz="2000" dirty="0" smtClean="0"/>
              <a:t>H</a:t>
            </a:r>
            <a:r>
              <a:rPr lang="nl-NL" sz="2000" baseline="-25000" dirty="0" smtClean="0"/>
              <a:t>8</a:t>
            </a:r>
            <a:r>
              <a:rPr lang="nl-NL" sz="2000" dirty="0" smtClean="0"/>
              <a:t>            3C  +  4H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  </a:t>
            </a:r>
            <a:r>
              <a:rPr lang="nl-NL" sz="2000" dirty="0" smtClean="0">
                <a:latin typeface="Arial"/>
                <a:cs typeface="Arial"/>
              </a:rPr>
              <a:t>∆</a:t>
            </a:r>
            <a:r>
              <a:rPr lang="nl-NL" sz="2000" dirty="0" smtClean="0"/>
              <a:t>E = 1,04 </a:t>
            </a:r>
            <a:r>
              <a:rPr lang="nl-NL" sz="2000" dirty="0" smtClean="0">
                <a:cs typeface="Arial"/>
              </a:rPr>
              <a:t>• </a:t>
            </a:r>
            <a:r>
              <a:rPr lang="nl-NL" sz="2000" dirty="0" smtClean="0"/>
              <a:t>10</a:t>
            </a:r>
            <a:r>
              <a:rPr lang="nl-NL" sz="2000" baseline="30000" dirty="0" smtClean="0"/>
              <a:t>5</a:t>
            </a:r>
            <a:r>
              <a:rPr lang="nl-NL" sz="2000" dirty="0" smtClean="0"/>
              <a:t> </a:t>
            </a:r>
            <a:r>
              <a:rPr lang="nl-NL" sz="2000" dirty="0" smtClean="0"/>
              <a:t>J/mol</a:t>
            </a:r>
            <a:r>
              <a:rPr lang="nl-NL" sz="2000" baseline="-25000" dirty="0" smtClean="0"/>
              <a:t>       </a:t>
            </a:r>
            <a:endParaRPr lang="nl-NL" sz="2000" dirty="0" smtClean="0"/>
          </a:p>
          <a:p>
            <a:pPr>
              <a:buNone/>
            </a:pPr>
            <a:r>
              <a:rPr lang="nl-NL" dirty="0" smtClean="0"/>
              <a:t>	</a:t>
            </a:r>
            <a:r>
              <a:rPr lang="nl-NL" sz="2000" dirty="0" smtClean="0"/>
              <a:t>5O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            </a:t>
            </a:r>
            <a:r>
              <a:rPr lang="nl-NL" sz="2000" dirty="0" err="1" smtClean="0"/>
              <a:t>5O</a:t>
            </a:r>
            <a:r>
              <a:rPr lang="nl-NL" sz="2000" baseline="-25000" dirty="0" err="1" smtClean="0"/>
              <a:t>2</a:t>
            </a:r>
            <a:r>
              <a:rPr lang="nl-NL" sz="2000" dirty="0" smtClean="0"/>
              <a:t>              </a:t>
            </a:r>
            <a:r>
              <a:rPr lang="nl-NL" sz="2000" dirty="0" smtClean="0">
                <a:latin typeface="Arial"/>
                <a:cs typeface="Arial"/>
              </a:rPr>
              <a:t>∆</a:t>
            </a:r>
            <a:r>
              <a:rPr lang="nl-NL" sz="2000" dirty="0" smtClean="0"/>
              <a:t>E = 0 </a:t>
            </a:r>
          </a:p>
          <a:p>
            <a:pPr>
              <a:buNone/>
            </a:pPr>
            <a:r>
              <a:rPr lang="nl-NL" sz="2000" dirty="0"/>
              <a:t>	</a:t>
            </a:r>
            <a:r>
              <a:rPr lang="nl-NL" sz="2000" dirty="0" smtClean="0"/>
              <a:t>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+ </a:t>
            </a:r>
            <a:r>
              <a:rPr lang="nl-NL" sz="2000" dirty="0" smtClean="0">
                <a:latin typeface="Arial"/>
                <a:cs typeface="Arial"/>
              </a:rPr>
              <a:t>½</a:t>
            </a:r>
            <a:r>
              <a:rPr lang="nl-NL" sz="2000" dirty="0" smtClean="0"/>
              <a:t>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          H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O    </a:t>
            </a:r>
            <a:r>
              <a:rPr lang="nl-NL" sz="2000" dirty="0" smtClean="0">
                <a:latin typeface="Arial"/>
                <a:cs typeface="Arial"/>
              </a:rPr>
              <a:t>∆</a:t>
            </a:r>
            <a:r>
              <a:rPr lang="nl-NL" sz="2000" dirty="0" smtClean="0"/>
              <a:t>E = -</a:t>
            </a:r>
            <a:r>
              <a:rPr lang="nl-NL" sz="2000" dirty="0" smtClean="0"/>
              <a:t>2,86 </a:t>
            </a:r>
            <a:r>
              <a:rPr lang="nl-NL" sz="2000" dirty="0" smtClean="0">
                <a:cs typeface="Arial"/>
              </a:rPr>
              <a:t>•</a:t>
            </a:r>
            <a:r>
              <a:rPr lang="nl-NL" sz="2000" dirty="0" smtClean="0"/>
              <a:t> </a:t>
            </a:r>
            <a:r>
              <a:rPr lang="nl-NL" sz="2000" dirty="0" smtClean="0"/>
              <a:t>10</a:t>
            </a:r>
            <a:r>
              <a:rPr lang="nl-NL" sz="2000" baseline="30000" dirty="0" smtClean="0"/>
              <a:t>5</a:t>
            </a:r>
            <a:r>
              <a:rPr lang="nl-NL" sz="2000" dirty="0" smtClean="0"/>
              <a:t> J/mol</a:t>
            </a:r>
          </a:p>
          <a:p>
            <a:pPr>
              <a:buNone/>
            </a:pPr>
            <a:r>
              <a:rPr lang="nl-NL" sz="2000" dirty="0"/>
              <a:t>	</a:t>
            </a:r>
            <a:r>
              <a:rPr lang="nl-NL" sz="2000" dirty="0" smtClean="0"/>
              <a:t>C  +  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              CO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   </a:t>
            </a:r>
            <a:r>
              <a:rPr lang="nl-NL" sz="2000" dirty="0" smtClean="0">
                <a:latin typeface="Arial"/>
                <a:cs typeface="Arial"/>
              </a:rPr>
              <a:t>∆</a:t>
            </a:r>
            <a:r>
              <a:rPr lang="nl-NL" sz="2000" dirty="0" smtClean="0"/>
              <a:t>E = -</a:t>
            </a:r>
            <a:r>
              <a:rPr lang="nl-NL" sz="2000" dirty="0" smtClean="0"/>
              <a:t>3,935</a:t>
            </a:r>
            <a:r>
              <a:rPr lang="nl-NL" sz="2000" dirty="0" smtClean="0">
                <a:cs typeface="Arial"/>
              </a:rPr>
              <a:t>•</a:t>
            </a:r>
            <a:r>
              <a:rPr lang="nl-NL" sz="2000" dirty="0" smtClean="0"/>
              <a:t>10</a:t>
            </a:r>
            <a:r>
              <a:rPr lang="nl-NL" sz="2000" baseline="30000" dirty="0" smtClean="0"/>
              <a:t>5</a:t>
            </a:r>
            <a:r>
              <a:rPr lang="nl-NL" sz="2000" dirty="0" smtClean="0"/>
              <a:t> </a:t>
            </a:r>
            <a:r>
              <a:rPr lang="nl-NL" sz="2000" dirty="0" smtClean="0"/>
              <a:t>J/mol </a:t>
            </a:r>
          </a:p>
          <a:p>
            <a:pPr>
              <a:buNone/>
            </a:pPr>
            <a:endParaRPr lang="nl-NL" sz="2000" dirty="0"/>
          </a:p>
          <a:p>
            <a:pPr>
              <a:buNone/>
            </a:pPr>
            <a:r>
              <a:rPr lang="nl-NL" sz="2000" dirty="0" smtClean="0">
                <a:latin typeface="Arial"/>
                <a:cs typeface="Arial"/>
              </a:rPr>
              <a:t>	</a:t>
            </a:r>
            <a:r>
              <a:rPr lang="nl-NL" sz="2000" dirty="0" smtClean="0">
                <a:cs typeface="Arial"/>
              </a:rPr>
              <a:t>∆E = (1,04 + 4•-2,86 + 3 •-3,935) • </a:t>
            </a:r>
            <a:r>
              <a:rPr lang="nl-NL" sz="2000" dirty="0" smtClean="0"/>
              <a:t>10</a:t>
            </a:r>
            <a:r>
              <a:rPr lang="nl-NL" sz="2000" baseline="30000" dirty="0"/>
              <a:t>5</a:t>
            </a:r>
            <a:r>
              <a:rPr lang="nl-NL" sz="2000" dirty="0" smtClean="0"/>
              <a:t> </a:t>
            </a:r>
          </a:p>
          <a:p>
            <a:pPr>
              <a:buNone/>
            </a:pPr>
            <a:r>
              <a:rPr lang="nl-NL" sz="2000" dirty="0"/>
              <a:t>	</a:t>
            </a:r>
            <a:r>
              <a:rPr lang="nl-NL" sz="2000" dirty="0" smtClean="0"/>
              <a:t>       = -22,21 </a:t>
            </a:r>
            <a:r>
              <a:rPr lang="nl-NL" sz="2000" dirty="0" smtClean="0">
                <a:cs typeface="Arial"/>
              </a:rPr>
              <a:t>• </a:t>
            </a:r>
            <a:r>
              <a:rPr lang="nl-NL" sz="2000" dirty="0" smtClean="0"/>
              <a:t>10</a:t>
            </a:r>
            <a:r>
              <a:rPr lang="nl-NL" sz="2000" baseline="30000" dirty="0" smtClean="0"/>
              <a:t>5 </a:t>
            </a:r>
            <a:r>
              <a:rPr lang="nl-NL" sz="2000" dirty="0" smtClean="0"/>
              <a:t>J</a:t>
            </a:r>
            <a:endParaRPr lang="nl-NL" sz="2000" dirty="0" smtClean="0">
              <a:cs typeface="Arial"/>
            </a:endParaRPr>
          </a:p>
          <a:p>
            <a:pPr>
              <a:buNone/>
            </a:pPr>
            <a:endParaRPr lang="nl-NL" sz="2000" dirty="0">
              <a:latin typeface="Arial"/>
              <a:cs typeface="Arial"/>
            </a:endParaRPr>
          </a:p>
          <a:p>
            <a:pPr>
              <a:buNone/>
            </a:pPr>
            <a:r>
              <a:rPr lang="nl-NL" sz="2000" dirty="0" smtClean="0"/>
              <a:t> 	</a:t>
            </a:r>
            <a:r>
              <a:rPr lang="nl-NL" sz="2000" dirty="0" smtClean="0">
                <a:latin typeface="Arial"/>
                <a:cs typeface="Arial"/>
              </a:rPr>
              <a:t>∆E =</a:t>
            </a:r>
            <a:r>
              <a:rPr lang="nl-NL" sz="2000" dirty="0" smtClean="0"/>
              <a:t> -22,21</a:t>
            </a:r>
            <a:r>
              <a:rPr lang="nl-NL" sz="2000" dirty="0" smtClean="0">
                <a:cs typeface="Arial"/>
              </a:rPr>
              <a:t> •</a:t>
            </a:r>
            <a:r>
              <a:rPr lang="nl-NL" sz="2000" dirty="0" smtClean="0"/>
              <a:t> 10</a:t>
            </a:r>
            <a:r>
              <a:rPr lang="nl-NL" sz="2000" baseline="30000" dirty="0" smtClean="0"/>
              <a:t>5</a:t>
            </a:r>
            <a:r>
              <a:rPr lang="nl-NL" sz="2000" dirty="0" smtClean="0">
                <a:latin typeface="Arial"/>
                <a:cs typeface="Arial"/>
              </a:rPr>
              <a:t> </a:t>
            </a:r>
            <a:r>
              <a:rPr lang="nl-NL" sz="2000" baseline="30000" dirty="0" smtClean="0"/>
              <a:t>  </a:t>
            </a:r>
            <a:r>
              <a:rPr lang="nl-NL" sz="2000" dirty="0" smtClean="0"/>
              <a:t>J/mol C</a:t>
            </a:r>
            <a:r>
              <a:rPr lang="nl-NL" sz="2000" baseline="-25000" dirty="0" smtClean="0"/>
              <a:t>3</a:t>
            </a:r>
            <a:r>
              <a:rPr lang="nl-NL" sz="2000" dirty="0" smtClean="0"/>
              <a:t>H</a:t>
            </a:r>
            <a:r>
              <a:rPr lang="nl-NL" sz="2000" baseline="-25000" dirty="0" smtClean="0"/>
              <a:t>8</a:t>
            </a:r>
            <a:r>
              <a:rPr lang="nl-NL" sz="2000" dirty="0" smtClean="0">
                <a:latin typeface="Arial"/>
                <a:cs typeface="Arial"/>
              </a:rPr>
              <a:t> </a:t>
            </a:r>
          </a:p>
          <a:p>
            <a:pPr>
              <a:buNone/>
            </a:pPr>
            <a:r>
              <a:rPr lang="nl-NL" sz="2000" dirty="0" smtClean="0"/>
              <a:t>       </a:t>
            </a:r>
            <a:endParaRPr lang="nl-NL" sz="2000" dirty="0"/>
          </a:p>
        </p:txBody>
      </p:sp>
      <p:cxnSp>
        <p:nvCxnSpPr>
          <p:cNvPr id="9" name="Rechte verbindingslijn met pijl 8"/>
          <p:cNvCxnSpPr/>
          <p:nvPr/>
        </p:nvCxnSpPr>
        <p:spPr>
          <a:xfrm>
            <a:off x="6012160" y="206084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hthoek 9"/>
          <p:cNvSpPr/>
          <p:nvPr/>
        </p:nvSpPr>
        <p:spPr>
          <a:xfrm>
            <a:off x="6876256" y="1844824"/>
            <a:ext cx="165618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ekstvak 11"/>
          <p:cNvSpPr txBox="1"/>
          <p:nvPr/>
        </p:nvSpPr>
        <p:spPr>
          <a:xfrm>
            <a:off x="6569968" y="1868935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4</a:t>
            </a:r>
            <a:endParaRPr lang="nl-NL" sz="2000" dirty="0"/>
          </a:p>
        </p:txBody>
      </p:sp>
      <p:sp>
        <p:nvSpPr>
          <p:cNvPr id="13" name="Tekstvak 12"/>
          <p:cNvSpPr txBox="1"/>
          <p:nvPr/>
        </p:nvSpPr>
        <p:spPr>
          <a:xfrm>
            <a:off x="7622215" y="187070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3</a:t>
            </a:r>
            <a:endParaRPr lang="nl-NL" sz="2000" dirty="0"/>
          </a:p>
        </p:txBody>
      </p:sp>
      <p:sp>
        <p:nvSpPr>
          <p:cNvPr id="14" name="Tekstvak 13"/>
          <p:cNvSpPr txBox="1"/>
          <p:nvPr/>
        </p:nvSpPr>
        <p:spPr>
          <a:xfrm>
            <a:off x="5318046" y="187016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5</a:t>
            </a:r>
            <a:endParaRPr lang="nl-NL" sz="2000" dirty="0"/>
          </a:p>
        </p:txBody>
      </p:sp>
      <p:cxnSp>
        <p:nvCxnSpPr>
          <p:cNvPr id="15" name="Rechte verbindingslijn met pijl 14"/>
          <p:cNvCxnSpPr/>
          <p:nvPr/>
        </p:nvCxnSpPr>
        <p:spPr>
          <a:xfrm>
            <a:off x="4932040" y="292494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Rechte verbindingslijn met pijl 16"/>
          <p:cNvCxnSpPr/>
          <p:nvPr/>
        </p:nvCxnSpPr>
        <p:spPr>
          <a:xfrm>
            <a:off x="4932040" y="335699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Rechte verbindingslijn met pijl 17"/>
          <p:cNvCxnSpPr/>
          <p:nvPr/>
        </p:nvCxnSpPr>
        <p:spPr>
          <a:xfrm>
            <a:off x="5436096" y="371703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Rechte verbindingslijn met pijl 18"/>
          <p:cNvCxnSpPr/>
          <p:nvPr/>
        </p:nvCxnSpPr>
        <p:spPr>
          <a:xfrm>
            <a:off x="5436096" y="407707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hthoek 19"/>
          <p:cNvSpPr/>
          <p:nvPr/>
        </p:nvSpPr>
        <p:spPr>
          <a:xfrm>
            <a:off x="6588224" y="2708920"/>
            <a:ext cx="23042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516216" y="3068960"/>
            <a:ext cx="23042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hoek 21"/>
          <p:cNvSpPr/>
          <p:nvPr/>
        </p:nvSpPr>
        <p:spPr>
          <a:xfrm>
            <a:off x="6516216" y="3573016"/>
            <a:ext cx="23042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/>
          <p:cNvSpPr/>
          <p:nvPr/>
        </p:nvSpPr>
        <p:spPr>
          <a:xfrm>
            <a:off x="6588224" y="3861048"/>
            <a:ext cx="230425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3" grpId="0"/>
      <p:bldP spid="14" grpId="0"/>
      <p:bldP spid="20" grpId="0" animBg="1"/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169</Words>
  <Application>Microsoft Office PowerPoint</Application>
  <PresentationFormat>Diavoorstelling (4:3)</PresentationFormat>
  <Paragraphs>47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Reactiewarmte berekenen</vt:lpstr>
      <vt:lpstr>Reactiewarmte berekenen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Reactiewarmte berekenen</dc:title>
  <dc:creator>Nelly Andela</dc:creator>
  <cp:lastModifiedBy>Nelly Andela</cp:lastModifiedBy>
  <cp:revision>11</cp:revision>
  <dcterms:created xsi:type="dcterms:W3CDTF">2016-08-31T09:11:30Z</dcterms:created>
  <dcterms:modified xsi:type="dcterms:W3CDTF">2019-04-09T19:18:28Z</dcterms:modified>
</cp:coreProperties>
</file>