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0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26C8-1CDE-466E-995A-433026079F5F}" type="datetimeFigureOut">
              <a:rPr lang="nl-NL" smtClean="0"/>
              <a:t>23-9-2015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4DA4-54B1-496B-B4C5-E36E286D8B9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26C8-1CDE-466E-995A-433026079F5F}" type="datetimeFigureOut">
              <a:rPr lang="nl-NL" smtClean="0"/>
              <a:t>23-9-2015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4DA4-54B1-496B-B4C5-E36E286D8B9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26C8-1CDE-466E-995A-433026079F5F}" type="datetimeFigureOut">
              <a:rPr lang="nl-NL" smtClean="0"/>
              <a:t>23-9-2015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4DA4-54B1-496B-B4C5-E36E286D8B9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26C8-1CDE-466E-995A-433026079F5F}" type="datetimeFigureOut">
              <a:rPr lang="nl-NL" smtClean="0"/>
              <a:t>23-9-2015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4DA4-54B1-496B-B4C5-E36E286D8B9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26C8-1CDE-466E-995A-433026079F5F}" type="datetimeFigureOut">
              <a:rPr lang="nl-NL" smtClean="0"/>
              <a:t>23-9-2015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4DA4-54B1-496B-B4C5-E36E286D8B9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26C8-1CDE-466E-995A-433026079F5F}" type="datetimeFigureOut">
              <a:rPr lang="nl-NL" smtClean="0"/>
              <a:t>23-9-2015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4DA4-54B1-496B-B4C5-E36E286D8B9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26C8-1CDE-466E-995A-433026079F5F}" type="datetimeFigureOut">
              <a:rPr lang="nl-NL" smtClean="0"/>
              <a:t>23-9-2015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4DA4-54B1-496B-B4C5-E36E286D8B9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26C8-1CDE-466E-995A-433026079F5F}" type="datetimeFigureOut">
              <a:rPr lang="nl-NL" smtClean="0"/>
              <a:t>23-9-2015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4DA4-54B1-496B-B4C5-E36E286D8B9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26C8-1CDE-466E-995A-433026079F5F}" type="datetimeFigureOut">
              <a:rPr lang="nl-NL" smtClean="0"/>
              <a:t>23-9-2015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4DA4-54B1-496B-B4C5-E36E286D8B9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26C8-1CDE-466E-995A-433026079F5F}" type="datetimeFigureOut">
              <a:rPr lang="nl-NL" smtClean="0"/>
              <a:t>23-9-2015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4DA4-54B1-496B-B4C5-E36E286D8B9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26C8-1CDE-466E-995A-433026079F5F}" type="datetimeFigureOut">
              <a:rPr lang="nl-NL" smtClean="0"/>
              <a:t>23-9-2015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4DA4-54B1-496B-B4C5-E36E286D8B9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026C8-1CDE-466E-995A-433026079F5F}" type="datetimeFigureOut">
              <a:rPr lang="nl-NL" smtClean="0"/>
              <a:t>23-9-2015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54DA4-54B1-496B-B4C5-E36E286D8B9A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792087"/>
          </a:xfrm>
        </p:spPr>
        <p:txBody>
          <a:bodyPr>
            <a:normAutofit/>
          </a:bodyPr>
          <a:lstStyle/>
          <a:p>
            <a:r>
              <a:rPr lang="nl-NL" sz="3600" dirty="0" smtClean="0"/>
              <a:t>Concentratie berekeningen bij evenwicht</a:t>
            </a:r>
            <a:endParaRPr lang="nl-NL" sz="36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27584" y="1556792"/>
            <a:ext cx="7488832" cy="439248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nl-NL" sz="2600" dirty="0" smtClean="0"/>
              <a:t>In een vat van 2 liter laten we 1 mol </a:t>
            </a:r>
            <a:r>
              <a:rPr lang="nl-NL" sz="2600" dirty="0" smtClean="0"/>
              <a:t>N</a:t>
            </a:r>
            <a:r>
              <a:rPr lang="nl-NL" sz="2600" baseline="-25000" dirty="0" smtClean="0"/>
              <a:t>2</a:t>
            </a:r>
            <a:r>
              <a:rPr lang="nl-NL" sz="2600" dirty="0" smtClean="0"/>
              <a:t>  en  4 mol H</a:t>
            </a:r>
            <a:r>
              <a:rPr lang="nl-NL" sz="2600" baseline="-25000" dirty="0" smtClean="0"/>
              <a:t>2</a:t>
            </a:r>
            <a:r>
              <a:rPr lang="nl-NL" sz="2600" dirty="0" smtClean="0"/>
              <a:t> met elkaar reageren</a:t>
            </a:r>
          </a:p>
          <a:p>
            <a:pPr algn="l"/>
            <a:r>
              <a:rPr lang="nl-NL" sz="2600" dirty="0" smtClean="0"/>
              <a:t>90 % van de stikstof wordt omgezet</a:t>
            </a:r>
          </a:p>
          <a:p>
            <a:pPr algn="l"/>
            <a:r>
              <a:rPr lang="nl-NL" sz="2600" dirty="0" smtClean="0"/>
              <a:t>Bereken de evenwichtsconcentraties</a:t>
            </a:r>
          </a:p>
          <a:p>
            <a:pPr algn="l"/>
            <a:r>
              <a:rPr lang="nl-NL" sz="2800" dirty="0" smtClean="0"/>
              <a:t>Reactievergelijking</a:t>
            </a:r>
            <a:r>
              <a:rPr lang="nl-NL" dirty="0" smtClean="0"/>
              <a:t>	</a:t>
            </a:r>
          </a:p>
          <a:p>
            <a:pPr algn="l"/>
            <a:r>
              <a:rPr lang="nl-NL" dirty="0"/>
              <a:t>	</a:t>
            </a:r>
            <a:r>
              <a:rPr lang="nl-NL" dirty="0" smtClean="0"/>
              <a:t>	N</a:t>
            </a:r>
            <a:r>
              <a:rPr lang="nl-NL" baseline="-25000" dirty="0" smtClean="0"/>
              <a:t>2</a:t>
            </a:r>
            <a:r>
              <a:rPr lang="nl-NL" dirty="0" smtClean="0"/>
              <a:t>  </a:t>
            </a:r>
            <a:r>
              <a:rPr lang="nl-NL" dirty="0"/>
              <a:t>+ 3H</a:t>
            </a:r>
            <a:r>
              <a:rPr lang="nl-NL" baseline="-25000" dirty="0"/>
              <a:t>2</a:t>
            </a:r>
            <a:r>
              <a:rPr lang="nl-NL" dirty="0"/>
              <a:t>  ⇄  </a:t>
            </a:r>
            <a:r>
              <a:rPr lang="nl-NL" dirty="0" smtClean="0"/>
              <a:t>      2NH</a:t>
            </a:r>
            <a:r>
              <a:rPr lang="nl-NL" baseline="-25000" dirty="0" smtClean="0"/>
              <a:t>3</a:t>
            </a:r>
          </a:p>
          <a:p>
            <a:pPr algn="l"/>
            <a:endParaRPr lang="nl-NL" baseline="-25000" dirty="0" smtClean="0"/>
          </a:p>
          <a:p>
            <a:pPr algn="l"/>
            <a:r>
              <a:rPr lang="nl-NL" sz="2400" dirty="0"/>
              <a:t>Begin		1,0	4,0		0</a:t>
            </a:r>
          </a:p>
          <a:p>
            <a:pPr algn="l"/>
            <a:r>
              <a:rPr lang="nl-NL" sz="2400" dirty="0"/>
              <a:t>Omgezet	0,9	2,7		1,8</a:t>
            </a:r>
          </a:p>
          <a:p>
            <a:pPr algn="l"/>
            <a:r>
              <a:rPr lang="nl-NL" sz="2400" dirty="0"/>
              <a:t>Evenwicht	0,1	1,3		1,8</a:t>
            </a:r>
          </a:p>
          <a:p>
            <a:pPr algn="l"/>
            <a:r>
              <a:rPr lang="nl-NL" sz="2400" dirty="0"/>
              <a:t>Concentratie	0,05	0,65		0,90		</a:t>
            </a:r>
          </a:p>
          <a:p>
            <a:pPr algn="l"/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2699792" y="4509120"/>
            <a:ext cx="432048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Rechthoek 4"/>
          <p:cNvSpPr/>
          <p:nvPr/>
        </p:nvSpPr>
        <p:spPr>
          <a:xfrm>
            <a:off x="3635896" y="4509120"/>
            <a:ext cx="432048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5364088" y="4509120"/>
            <a:ext cx="360040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2699792" y="4797152"/>
            <a:ext cx="432048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3635896" y="4797152"/>
            <a:ext cx="432048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/>
          <p:cNvSpPr/>
          <p:nvPr/>
        </p:nvSpPr>
        <p:spPr>
          <a:xfrm>
            <a:off x="5436096" y="4797152"/>
            <a:ext cx="50405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2699792" y="5157192"/>
            <a:ext cx="432048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/>
          <p:cNvSpPr/>
          <p:nvPr/>
        </p:nvSpPr>
        <p:spPr>
          <a:xfrm>
            <a:off x="3563888" y="5157192"/>
            <a:ext cx="576064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>
            <a:off x="5364088" y="5157192"/>
            <a:ext cx="50405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Rechthoek 12"/>
          <p:cNvSpPr/>
          <p:nvPr/>
        </p:nvSpPr>
        <p:spPr>
          <a:xfrm>
            <a:off x="2627784" y="5517232"/>
            <a:ext cx="72008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hthoek 13"/>
          <p:cNvSpPr/>
          <p:nvPr/>
        </p:nvSpPr>
        <p:spPr>
          <a:xfrm>
            <a:off x="3563888" y="5517232"/>
            <a:ext cx="64807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Rechthoek 14"/>
          <p:cNvSpPr/>
          <p:nvPr/>
        </p:nvSpPr>
        <p:spPr>
          <a:xfrm>
            <a:off x="5436096" y="5517232"/>
            <a:ext cx="72008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96670" y="1951287"/>
            <a:ext cx="4391395" cy="4104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grafiek</a:t>
            </a:r>
            <a:endParaRPr lang="nl-NL" dirty="0"/>
          </a:p>
        </p:txBody>
      </p:sp>
      <p:sp>
        <p:nvSpPr>
          <p:cNvPr id="28" name="Tijdelijke aanduiding voor inhoud 2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Lijn H</a:t>
            </a:r>
            <a:r>
              <a:rPr lang="nl-NL" baseline="-25000" dirty="0" smtClean="0"/>
              <a:t>2</a:t>
            </a:r>
          </a:p>
          <a:p>
            <a:r>
              <a:rPr lang="nl-NL" dirty="0" smtClean="0"/>
              <a:t>Lijn N</a:t>
            </a:r>
            <a:r>
              <a:rPr lang="nl-NL" baseline="-25000" dirty="0" smtClean="0"/>
              <a:t>2</a:t>
            </a:r>
          </a:p>
          <a:p>
            <a:r>
              <a:rPr lang="nl-NL" dirty="0" smtClean="0"/>
              <a:t>Lijn NH</a:t>
            </a:r>
            <a:r>
              <a:rPr lang="nl-NL" baseline="-25000" dirty="0" smtClean="0"/>
              <a:t>3</a:t>
            </a:r>
            <a:endParaRPr lang="nl-NL" dirty="0"/>
          </a:p>
          <a:p>
            <a:endParaRPr lang="nl-NL" baseline="-25000" dirty="0" smtClean="0"/>
          </a:p>
          <a:p>
            <a:endParaRPr lang="nl-NL" baseline="-25000" dirty="0" smtClean="0"/>
          </a:p>
          <a:p>
            <a:endParaRPr lang="nl-NL" baseline="-25000" dirty="0"/>
          </a:p>
        </p:txBody>
      </p:sp>
      <p:sp>
        <p:nvSpPr>
          <p:cNvPr id="15" name="Rechthoek 14"/>
          <p:cNvSpPr/>
          <p:nvPr/>
        </p:nvSpPr>
        <p:spPr>
          <a:xfrm>
            <a:off x="2339753" y="4725144"/>
            <a:ext cx="4320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/>
              <a:t>•</a:t>
            </a:r>
          </a:p>
        </p:txBody>
      </p:sp>
      <p:cxnSp>
        <p:nvCxnSpPr>
          <p:cNvPr id="17" name="Rechte verbindingslijn 16"/>
          <p:cNvCxnSpPr/>
          <p:nvPr/>
        </p:nvCxnSpPr>
        <p:spPr>
          <a:xfrm>
            <a:off x="5004048" y="5589240"/>
            <a:ext cx="151216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Boog 19"/>
          <p:cNvSpPr/>
          <p:nvPr/>
        </p:nvSpPr>
        <p:spPr>
          <a:xfrm rot="10800000">
            <a:off x="2483768" y="4221088"/>
            <a:ext cx="5148064" cy="1368152"/>
          </a:xfrm>
          <a:prstGeom prst="arc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Tekstvak 20"/>
          <p:cNvSpPr txBox="1"/>
          <p:nvPr/>
        </p:nvSpPr>
        <p:spPr>
          <a:xfrm>
            <a:off x="6588224" y="53012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H</a:t>
            </a:r>
            <a:r>
              <a:rPr lang="nl-NL" baseline="-25000" dirty="0" smtClean="0"/>
              <a:t>2</a:t>
            </a:r>
            <a:endParaRPr lang="nl-NL" dirty="0"/>
          </a:p>
        </p:txBody>
      </p:sp>
      <p:cxnSp>
        <p:nvCxnSpPr>
          <p:cNvPr id="23" name="Rechte verbindingslijn 22"/>
          <p:cNvCxnSpPr/>
          <p:nvPr/>
        </p:nvCxnSpPr>
        <p:spPr>
          <a:xfrm flipV="1">
            <a:off x="2532718" y="5589240"/>
            <a:ext cx="3911490" cy="1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hthoek 28"/>
          <p:cNvSpPr/>
          <p:nvPr/>
        </p:nvSpPr>
        <p:spPr>
          <a:xfrm>
            <a:off x="2339752" y="2492896"/>
            <a:ext cx="4320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/>
              <a:t>•</a:t>
            </a:r>
          </a:p>
        </p:txBody>
      </p:sp>
      <p:cxnSp>
        <p:nvCxnSpPr>
          <p:cNvPr id="31" name="Rechte verbindingslijn 30"/>
          <p:cNvCxnSpPr/>
          <p:nvPr/>
        </p:nvCxnSpPr>
        <p:spPr>
          <a:xfrm>
            <a:off x="2483768" y="4701898"/>
            <a:ext cx="3600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echte verbindingslijn 32"/>
          <p:cNvCxnSpPr>
            <a:endCxn id="34" idx="0"/>
          </p:cNvCxnSpPr>
          <p:nvPr/>
        </p:nvCxnSpPr>
        <p:spPr>
          <a:xfrm flipH="1" flipV="1">
            <a:off x="4619537" y="4697221"/>
            <a:ext cx="1841924" cy="1067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Boog 33"/>
          <p:cNvSpPr/>
          <p:nvPr/>
        </p:nvSpPr>
        <p:spPr>
          <a:xfrm rot="10800000">
            <a:off x="2495303" y="664773"/>
            <a:ext cx="4248472" cy="4032448"/>
          </a:xfrm>
          <a:prstGeom prst="arc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6" name="Rechthoek 35"/>
          <p:cNvSpPr/>
          <p:nvPr/>
        </p:nvSpPr>
        <p:spPr>
          <a:xfrm>
            <a:off x="2355011" y="5465121"/>
            <a:ext cx="4320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/>
              <a:t>•</a:t>
            </a:r>
          </a:p>
        </p:txBody>
      </p:sp>
      <p:cxnSp>
        <p:nvCxnSpPr>
          <p:cNvPr id="38" name="Rechte verbindingslijn 37"/>
          <p:cNvCxnSpPr/>
          <p:nvPr/>
        </p:nvCxnSpPr>
        <p:spPr>
          <a:xfrm>
            <a:off x="2518273" y="4330598"/>
            <a:ext cx="38884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Boog 39"/>
          <p:cNvSpPr/>
          <p:nvPr/>
        </p:nvSpPr>
        <p:spPr>
          <a:xfrm rot="16200000">
            <a:off x="3555827" y="3278651"/>
            <a:ext cx="2707564" cy="4793930"/>
          </a:xfrm>
          <a:prstGeom prst="arc">
            <a:avLst>
              <a:gd name="adj1" fmla="val 16200000"/>
              <a:gd name="adj2" fmla="val 21041799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42" name="Rechte verbindingslijn 41"/>
          <p:cNvCxnSpPr/>
          <p:nvPr/>
        </p:nvCxnSpPr>
        <p:spPr>
          <a:xfrm>
            <a:off x="4630567" y="4330460"/>
            <a:ext cx="18002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Tekstvak 42"/>
          <p:cNvSpPr txBox="1"/>
          <p:nvPr/>
        </p:nvSpPr>
        <p:spPr>
          <a:xfrm>
            <a:off x="6588224" y="4581128"/>
            <a:ext cx="412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N</a:t>
            </a:r>
            <a:r>
              <a:rPr lang="nl-NL" baseline="-25000" dirty="0" smtClean="0"/>
              <a:t>2</a:t>
            </a:r>
            <a:endParaRPr lang="nl-NL" dirty="0"/>
          </a:p>
        </p:txBody>
      </p:sp>
      <p:sp>
        <p:nvSpPr>
          <p:cNvPr id="44" name="Tekstvak 43"/>
          <p:cNvSpPr txBox="1"/>
          <p:nvPr/>
        </p:nvSpPr>
        <p:spPr>
          <a:xfrm>
            <a:off x="6516216" y="4149080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NH</a:t>
            </a:r>
            <a:r>
              <a:rPr lang="nl-NL" baseline="-25000" dirty="0" smtClean="0"/>
              <a:t>3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0" grpId="0" animBg="1"/>
      <p:bldP spid="21" grpId="0"/>
      <p:bldP spid="29" grpId="1"/>
      <p:bldP spid="34" grpId="0" animBg="1"/>
      <p:bldP spid="36" grpId="0"/>
      <p:bldP spid="40" grpId="0" animBg="1"/>
      <p:bldP spid="43" grpId="0"/>
      <p:bldP spid="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46</Words>
  <Application>Microsoft Office PowerPoint</Application>
  <PresentationFormat>Diavoorstelling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Office-thema</vt:lpstr>
      <vt:lpstr>Concentratie berekeningen bij evenwicht</vt:lpstr>
      <vt:lpstr>grafiek</vt:lpstr>
      <vt:lpstr>Dia 3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Concentratie berekeningen bij evenwicht</dc:title>
  <dc:creator>Nelly Andela</dc:creator>
  <cp:lastModifiedBy>Nelly Andela</cp:lastModifiedBy>
  <cp:revision>9</cp:revision>
  <dcterms:created xsi:type="dcterms:W3CDTF">2015-09-23T17:01:55Z</dcterms:created>
  <dcterms:modified xsi:type="dcterms:W3CDTF">2015-09-23T18:49:22Z</dcterms:modified>
</cp:coreProperties>
</file>