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4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3E1BB-7B31-4F82-9018-3369E5C97C21}" type="datetimeFigureOut">
              <a:rPr lang="nl-NL" smtClean="0"/>
              <a:t>25-8-2021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B5580-BB0B-4F98-A693-969D97A7D6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46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Eerst stappen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molberekening</a:t>
            </a:r>
            <a:r>
              <a:rPr lang="nl-NL" baseline="0" dirty="0" smtClean="0"/>
              <a:t> op bord schrijven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smtClean="0"/>
              <a:t>Dan blokschema methanol productie op bord tekenen en zeggen dat er naast methanol ook andere producten ontstaan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smtClean="0"/>
              <a:t>Geeft extra scheidingsblok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B5580-BB0B-4F98-A693-969D97A7D66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969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3B5580-BB0B-4F98-A693-969D97A7D662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07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8009-F148-447B-AD92-4E53E4855BAF}" type="datetimeFigureOut">
              <a:rPr lang="nl-NL" smtClean="0"/>
              <a:pPr/>
              <a:t>25-8-2021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0C09B-2022-432D-B2FA-739D7A1B1ED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2.docx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Word_Document4.docx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3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Rendement</a:t>
            </a:r>
            <a:endParaRPr lang="nl-NL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nl-NL" dirty="0" smtClean="0"/>
              <a:t>Rendement =</a:t>
            </a:r>
          </a:p>
          <a:p>
            <a:endParaRPr lang="nl-NL" sz="2400" dirty="0" smtClean="0"/>
          </a:p>
          <a:p>
            <a:r>
              <a:rPr lang="nl-NL" sz="2400" dirty="0" smtClean="0"/>
              <a:t>Per uur gaat er 4000 kg waterstof en een overmaat koolmonoxide in de methanolreactor. Per uur komt er 24000 kg methanol uit de reactor. Bereken het rendement.</a:t>
            </a:r>
          </a:p>
          <a:p>
            <a:r>
              <a:rPr lang="nl-NL" sz="2400" dirty="0" smtClean="0"/>
              <a:t> Bereken eerst theoretische opbrengst</a:t>
            </a:r>
          </a:p>
          <a:p>
            <a:r>
              <a:rPr lang="nl-NL" sz="2400" dirty="0" smtClean="0"/>
              <a:t>Gegeven stof	 </a:t>
            </a:r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endParaRPr lang="nl-NL" dirty="0" smtClean="0"/>
          </a:p>
          <a:p>
            <a:pPr marL="3200400" lvl="7" indent="0">
              <a:buNone/>
            </a:pPr>
            <a:r>
              <a:rPr lang="nl-NL" dirty="0" smtClean="0"/>
              <a:t>	</a:t>
            </a:r>
            <a:endParaRPr lang="nl-N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75856" y="1340768"/>
          <a:ext cx="5578725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Document" r:id="rId4" imgW="3505320" imgH="361800" progId="Word.Document.12">
                  <p:embed/>
                </p:oleObj>
              </mc:Choice>
              <mc:Fallback>
                <p:oleObj name="Document" r:id="rId4" imgW="3505320" imgH="36180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340768"/>
                        <a:ext cx="5578725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Tabel 15"/>
          <p:cNvGraphicFramePr>
            <a:graphicFrameLocks noGrp="1"/>
          </p:cNvGraphicFramePr>
          <p:nvPr/>
        </p:nvGraphicFramePr>
        <p:xfrm>
          <a:off x="1043608" y="4797152"/>
          <a:ext cx="218390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952"/>
                <a:gridCol w="1091952"/>
              </a:tblGrid>
              <a:tr h="197563">
                <a:tc>
                  <a:txBody>
                    <a:bodyPr/>
                    <a:lstStyle/>
                    <a:p>
                      <a:pPr algn="ctr"/>
                      <a:r>
                        <a:rPr lang="nl-NL" dirty="0" err="1" smtClean="0"/>
                        <a:t>kmol</a:t>
                      </a:r>
                      <a:r>
                        <a:rPr lang="nl-NL" dirty="0" smtClean="0"/>
                        <a:t> H</a:t>
                      </a:r>
                      <a:r>
                        <a:rPr lang="nl-NL" baseline="-25000" dirty="0" smtClean="0"/>
                        <a:t>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kg H</a:t>
                      </a:r>
                      <a:r>
                        <a:rPr lang="nl-NL" baseline="-25000" dirty="0" smtClean="0"/>
                        <a:t>2</a:t>
                      </a:r>
                      <a:endParaRPr lang="nl-NL" dirty="0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kstvak 17"/>
          <p:cNvSpPr txBox="1"/>
          <p:nvPr/>
        </p:nvSpPr>
        <p:spPr>
          <a:xfrm>
            <a:off x="1187624" y="558924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2267744" y="55172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4000</a:t>
            </a:r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1187624" y="51571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2267744" y="51571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2,016</a:t>
            </a:r>
            <a:endParaRPr lang="nl-NL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419872" y="4941168"/>
          <a:ext cx="526591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ocument" r:id="rId6" imgW="3419640" imgH="514440" progId="Word.Document.12">
                  <p:embed/>
                </p:oleObj>
              </mc:Choice>
              <mc:Fallback>
                <p:oleObj name="Document" r:id="rId6" imgW="3419640" imgH="514440" progId="Word.Document.12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941168"/>
                        <a:ext cx="526591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hthoek 22"/>
          <p:cNvSpPr/>
          <p:nvPr/>
        </p:nvSpPr>
        <p:spPr>
          <a:xfrm>
            <a:off x="3347864" y="4077072"/>
            <a:ext cx="432048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Rendement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1984 </a:t>
            </a:r>
            <a:r>
              <a:rPr lang="nl-NL" dirty="0" err="1" smtClean="0"/>
              <a:t>kmol</a:t>
            </a:r>
            <a:r>
              <a:rPr lang="nl-NL" dirty="0" smtClean="0"/>
              <a:t> H</a:t>
            </a:r>
            <a:r>
              <a:rPr lang="nl-NL" baseline="-25000" dirty="0" smtClean="0"/>
              <a:t>2</a:t>
            </a:r>
            <a:endParaRPr lang="nl-NL" dirty="0" smtClean="0"/>
          </a:p>
          <a:p>
            <a:r>
              <a:rPr lang="nl-NL" dirty="0" smtClean="0"/>
              <a:t>Bereken hoeveelheid gevraagde stof met behulp van reactie </a:t>
            </a:r>
            <a:r>
              <a:rPr lang="nl-NL" dirty="0" err="1" smtClean="0"/>
              <a:t>vgl</a:t>
            </a:r>
            <a:endParaRPr lang="nl-NL" dirty="0" smtClean="0"/>
          </a:p>
          <a:p>
            <a:r>
              <a:rPr lang="nl-NL" dirty="0" smtClean="0"/>
              <a:t>  2H</a:t>
            </a:r>
            <a:r>
              <a:rPr lang="nl-NL" baseline="-25000" dirty="0" smtClean="0"/>
              <a:t>2 </a:t>
            </a:r>
            <a:r>
              <a:rPr lang="nl-NL" dirty="0" smtClean="0"/>
              <a:t> + CO  		CH</a:t>
            </a:r>
            <a:r>
              <a:rPr lang="nl-NL" baseline="-25000" dirty="0" smtClean="0"/>
              <a:t>3</a:t>
            </a:r>
            <a:r>
              <a:rPr lang="nl-NL" dirty="0" smtClean="0"/>
              <a:t>OH</a:t>
            </a:r>
          </a:p>
          <a:p>
            <a:endParaRPr lang="nl-NL" dirty="0"/>
          </a:p>
          <a:p>
            <a:pPr lvl="8">
              <a:buNone/>
            </a:pPr>
            <a:endParaRPr lang="nl-NL" dirty="0" smtClean="0"/>
          </a:p>
          <a:p>
            <a:pPr lvl="8">
              <a:buNone/>
            </a:pPr>
            <a:r>
              <a:rPr lang="nl-NL" dirty="0" smtClean="0"/>
              <a:t>? = 1984/2 = 992,1 </a:t>
            </a:r>
            <a:r>
              <a:rPr lang="nl-NL" dirty="0" err="1" smtClean="0"/>
              <a:t>kmol</a:t>
            </a:r>
            <a:endParaRPr lang="nl-NL" dirty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3059832" y="3573016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1187624" y="4293096"/>
          <a:ext cx="273630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</a:tblGrid>
              <a:tr h="197563">
                <a:tc>
                  <a:txBody>
                    <a:bodyPr/>
                    <a:lstStyle/>
                    <a:p>
                      <a:pPr algn="ctr"/>
                      <a:r>
                        <a:rPr lang="nl-NL" dirty="0" err="1" smtClean="0"/>
                        <a:t>kmol</a:t>
                      </a:r>
                      <a:r>
                        <a:rPr lang="nl-NL" dirty="0" smtClean="0"/>
                        <a:t> H</a:t>
                      </a:r>
                      <a:r>
                        <a:rPr lang="nl-NL" baseline="-25000" dirty="0" smtClean="0"/>
                        <a:t>2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err="1" smtClean="0"/>
                        <a:t>kmol</a:t>
                      </a:r>
                      <a:r>
                        <a:rPr lang="nl-NL" dirty="0" smtClean="0"/>
                        <a:t> CH</a:t>
                      </a:r>
                      <a:r>
                        <a:rPr lang="nl-NL" baseline="-25000" dirty="0" smtClean="0"/>
                        <a:t>3</a:t>
                      </a:r>
                      <a:r>
                        <a:rPr lang="nl-NL" baseline="0" dirty="0" smtClean="0"/>
                        <a:t>OH</a:t>
                      </a:r>
                      <a:endParaRPr lang="nl-NL" dirty="0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1763688" y="46531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2987824" y="465313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547664" y="50131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1984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2771800" y="50131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Rendement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992,1 </a:t>
            </a:r>
            <a:r>
              <a:rPr lang="nl-NL" dirty="0" err="1" smtClean="0"/>
              <a:t>kmol</a:t>
            </a:r>
            <a:r>
              <a:rPr lang="nl-NL" dirty="0" smtClean="0"/>
              <a:t> CH</a:t>
            </a:r>
            <a:r>
              <a:rPr lang="nl-NL" baseline="-25000" dirty="0" smtClean="0"/>
              <a:t>3</a:t>
            </a:r>
            <a:r>
              <a:rPr lang="nl-NL" dirty="0" smtClean="0"/>
              <a:t>OH</a:t>
            </a:r>
          </a:p>
          <a:p>
            <a:r>
              <a:rPr lang="nl-NL" dirty="0" smtClean="0"/>
              <a:t>Bereken massa gevraagde stof  </a:t>
            </a:r>
          </a:p>
          <a:p>
            <a:endParaRPr lang="nl-NL" b="1" dirty="0">
              <a:solidFill>
                <a:schemeClr val="lt1"/>
              </a:solidFill>
            </a:endParaRPr>
          </a:p>
          <a:p>
            <a:pPr>
              <a:buNone/>
            </a:pPr>
            <a:r>
              <a:rPr lang="nl-NL" dirty="0" smtClean="0"/>
              <a:t>						</a:t>
            </a:r>
            <a:r>
              <a:rPr lang="nl-NL" sz="2400" dirty="0" smtClean="0"/>
              <a:t>? = 992,1 * 32,042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					   = 31788 kg  CH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OH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Rendement  = 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</a:t>
            </a:r>
            <a:r>
              <a:rPr lang="nl-NL" dirty="0" smtClean="0"/>
              <a:t>=</a:t>
            </a:r>
            <a:endParaRPr lang="nl-NL" dirty="0" smtClean="0"/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       </a:t>
            </a:r>
            <a:r>
              <a:rPr lang="nl-NL" dirty="0" smtClean="0"/>
              <a:t> </a:t>
            </a:r>
            <a:r>
              <a:rPr lang="nl-NL" sz="3200" dirty="0" smtClean="0"/>
              <a:t>=</a:t>
            </a:r>
            <a:r>
              <a:rPr lang="nl-NL" sz="2400" dirty="0" smtClean="0"/>
              <a:t> </a:t>
            </a:r>
            <a:r>
              <a:rPr lang="nl-NL" sz="2400" dirty="0" smtClean="0"/>
              <a:t>75,50 %</a:t>
            </a:r>
            <a:r>
              <a:rPr lang="nl-NL" dirty="0" smtClean="0"/>
              <a:t>	</a:t>
            </a:r>
            <a:endParaRPr lang="nl-NL" dirty="0"/>
          </a:p>
          <a:p>
            <a:endParaRPr lang="nl-NL" dirty="0" smtClean="0"/>
          </a:p>
          <a:p>
            <a:pPr lvl="8">
              <a:buNone/>
            </a:pPr>
            <a:endParaRPr lang="nl-NL" dirty="0"/>
          </a:p>
          <a:p>
            <a:pPr lvl="8">
              <a:buNone/>
            </a:pPr>
            <a:endParaRPr lang="nl-NL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/>
        </p:nvGraphicFramePr>
        <p:xfrm>
          <a:off x="1547664" y="3212976"/>
          <a:ext cx="273630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</a:tblGrid>
              <a:tr h="1975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err="1" smtClean="0"/>
                        <a:t>kmol</a:t>
                      </a:r>
                      <a:r>
                        <a:rPr lang="nl-NL" dirty="0" smtClean="0"/>
                        <a:t> CH</a:t>
                      </a:r>
                      <a:r>
                        <a:rPr lang="nl-NL" baseline="-25000" dirty="0" smtClean="0"/>
                        <a:t>3</a:t>
                      </a:r>
                      <a:r>
                        <a:rPr lang="nl-NL" baseline="0" dirty="0" smtClean="0"/>
                        <a:t>OH</a:t>
                      </a:r>
                      <a:endParaRPr lang="nl-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kg CH</a:t>
                      </a:r>
                      <a:r>
                        <a:rPr lang="nl-NL" baseline="-25000" dirty="0" smtClean="0"/>
                        <a:t>3</a:t>
                      </a:r>
                      <a:r>
                        <a:rPr lang="nl-NL" dirty="0" smtClean="0"/>
                        <a:t>OH</a:t>
                      </a:r>
                      <a:endParaRPr lang="nl-NL" dirty="0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19756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3203848" y="35730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32,042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1979712" y="357301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835696" y="39330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992,1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3275856" y="393305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228759"/>
              </p:ext>
            </p:extLst>
          </p:nvPr>
        </p:nvGraphicFramePr>
        <p:xfrm>
          <a:off x="3386013" y="4581128"/>
          <a:ext cx="55784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Document" r:id="rId4" imgW="3502807" imgH="363199" progId="Word.Document.12">
                  <p:embed/>
                </p:oleObj>
              </mc:Choice>
              <mc:Fallback>
                <p:oleObj name="Document" r:id="rId4" imgW="3502807" imgH="363199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013" y="4581128"/>
                        <a:ext cx="55784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536128"/>
              </p:ext>
            </p:extLst>
          </p:nvPr>
        </p:nvGraphicFramePr>
        <p:xfrm>
          <a:off x="3491880" y="5157192"/>
          <a:ext cx="303857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" r:id="rId6" imgW="1079669" imgH="363559" progId="Word.Document.12">
                  <p:embed/>
                </p:oleObj>
              </mc:Choice>
              <mc:Fallback>
                <p:oleObj name="Document" r:id="rId6" imgW="1079669" imgH="363559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5157192"/>
                        <a:ext cx="3038574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117</Words>
  <Application>Microsoft Office PowerPoint</Application>
  <PresentationFormat>Diavoorstelling (4:3)</PresentationFormat>
  <Paragraphs>48</Paragraphs>
  <Slides>3</Slides>
  <Notes>2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Office-thema</vt:lpstr>
      <vt:lpstr>Document</vt:lpstr>
      <vt:lpstr>Microsoft Word Document</vt:lpstr>
      <vt:lpstr>Rendement</vt:lpstr>
      <vt:lpstr>Rendement</vt:lpstr>
      <vt:lpstr>Rendement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Rendement</dc:title>
  <dc:creator>Nelly Andela</dc:creator>
  <cp:lastModifiedBy>Nelly Andela</cp:lastModifiedBy>
  <cp:revision>11</cp:revision>
  <dcterms:created xsi:type="dcterms:W3CDTF">2017-10-03T19:39:20Z</dcterms:created>
  <dcterms:modified xsi:type="dcterms:W3CDTF">2021-08-25T18:23:04Z</dcterms:modified>
</cp:coreProperties>
</file>