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9" r:id="rId2"/>
    <p:sldId id="256" r:id="rId3"/>
    <p:sldId id="257" r:id="rId4"/>
    <p:sldId id="258" r:id="rId5"/>
  </p:sldIdLst>
  <p:sldSz cx="9144000" cy="6858000" type="screen4x3"/>
  <p:notesSz cx="6858000" cy="994568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6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337D25-F400-4F6C-8538-62F69C1CAD3D}" type="datetimeFigureOut">
              <a:rPr lang="nl-NL" smtClean="0"/>
              <a:t>30-8-2021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8C0C80-8E48-41C4-8DD1-741FF1C41E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6750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Teken</a:t>
            </a:r>
            <a:r>
              <a:rPr lang="nl-NL" baseline="0" dirty="0" smtClean="0"/>
              <a:t> grafiek met snelheden op bord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8C0C80-8E48-41C4-8DD1-741FF1C41EA9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000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35C44-9679-4CD0-92AD-A165E1532844}" type="datetimeFigureOut">
              <a:rPr lang="nl-NL" smtClean="0"/>
              <a:t>30-8-2021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C3626-8264-4A14-9241-237C042DC30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35C44-9679-4CD0-92AD-A165E1532844}" type="datetimeFigureOut">
              <a:rPr lang="nl-NL" smtClean="0"/>
              <a:t>30-8-2021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C3626-8264-4A14-9241-237C042DC30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35C44-9679-4CD0-92AD-A165E1532844}" type="datetimeFigureOut">
              <a:rPr lang="nl-NL" smtClean="0"/>
              <a:t>30-8-2021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C3626-8264-4A14-9241-237C042DC30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35C44-9679-4CD0-92AD-A165E1532844}" type="datetimeFigureOut">
              <a:rPr lang="nl-NL" smtClean="0"/>
              <a:t>30-8-2021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C3626-8264-4A14-9241-237C042DC30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35C44-9679-4CD0-92AD-A165E1532844}" type="datetimeFigureOut">
              <a:rPr lang="nl-NL" smtClean="0"/>
              <a:t>30-8-2021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C3626-8264-4A14-9241-237C042DC30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35C44-9679-4CD0-92AD-A165E1532844}" type="datetimeFigureOut">
              <a:rPr lang="nl-NL" smtClean="0"/>
              <a:t>30-8-2021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C3626-8264-4A14-9241-237C042DC30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35C44-9679-4CD0-92AD-A165E1532844}" type="datetimeFigureOut">
              <a:rPr lang="nl-NL" smtClean="0"/>
              <a:t>30-8-2021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C3626-8264-4A14-9241-237C042DC30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35C44-9679-4CD0-92AD-A165E1532844}" type="datetimeFigureOut">
              <a:rPr lang="nl-NL" smtClean="0"/>
              <a:t>30-8-2021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C3626-8264-4A14-9241-237C042DC30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35C44-9679-4CD0-92AD-A165E1532844}" type="datetimeFigureOut">
              <a:rPr lang="nl-NL" smtClean="0"/>
              <a:t>30-8-2021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C3626-8264-4A14-9241-237C042DC30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35C44-9679-4CD0-92AD-A165E1532844}" type="datetimeFigureOut">
              <a:rPr lang="nl-NL" smtClean="0"/>
              <a:t>30-8-2021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C3626-8264-4A14-9241-237C042DC30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35C44-9679-4CD0-92AD-A165E1532844}" type="datetimeFigureOut">
              <a:rPr lang="nl-NL" smtClean="0"/>
              <a:t>30-8-2021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C3626-8264-4A14-9241-237C042DC30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35C44-9679-4CD0-92AD-A165E1532844}" type="datetimeFigureOut">
              <a:rPr lang="nl-NL" smtClean="0"/>
              <a:t>30-8-2021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C3626-8264-4A14-9241-237C042DC30C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Rendement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Rendement </a:t>
            </a:r>
            <a:r>
              <a:rPr lang="nl-NL" dirty="0" smtClean="0"/>
              <a:t>=</a:t>
            </a:r>
          </a:p>
          <a:p>
            <a:r>
              <a:rPr lang="nl-NL" dirty="0" smtClean="0"/>
              <a:t>Industrie</a:t>
            </a:r>
          </a:p>
          <a:p>
            <a:pPr lvl="1"/>
            <a:r>
              <a:rPr lang="nl-NL" dirty="0" smtClean="0"/>
              <a:t>Hoog mogelijk opbrengst</a:t>
            </a:r>
          </a:p>
          <a:p>
            <a:pPr lvl="2"/>
            <a:r>
              <a:rPr lang="nl-NL" dirty="0" smtClean="0"/>
              <a:t>Rendement</a:t>
            </a:r>
          </a:p>
          <a:p>
            <a:pPr lvl="2"/>
            <a:r>
              <a:rPr lang="nl-NL" dirty="0" smtClean="0"/>
              <a:t>Snelheid van de reactie</a:t>
            </a:r>
          </a:p>
          <a:p>
            <a:pPr lvl="1"/>
            <a:r>
              <a:rPr lang="nl-NL" dirty="0" smtClean="0"/>
              <a:t>Evenwichtsreacties</a:t>
            </a:r>
          </a:p>
          <a:p>
            <a:pPr lvl="2"/>
            <a:r>
              <a:rPr lang="nl-NL" dirty="0" smtClean="0"/>
              <a:t>Geen 100 % rendement</a:t>
            </a:r>
            <a:endParaRPr lang="nl-NL" dirty="0"/>
          </a:p>
          <a:p>
            <a:endParaRPr lang="nl-NL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0238511"/>
              </p:ext>
            </p:extLst>
          </p:nvPr>
        </p:nvGraphicFramePr>
        <p:xfrm>
          <a:off x="3275856" y="1628800"/>
          <a:ext cx="55784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Document" r:id="rId3" imgW="3505320" imgH="361800" progId="Word.Document.12">
                  <p:embed/>
                </p:oleObj>
              </mc:Choice>
              <mc:Fallback>
                <p:oleObj name="Document" r:id="rId3" imgW="3505320" imgH="361800" progId="Word.Document.1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1628800"/>
                        <a:ext cx="5578475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kstvak 4"/>
          <p:cNvSpPr txBox="1"/>
          <p:nvPr/>
        </p:nvSpPr>
        <p:spPr>
          <a:xfrm>
            <a:off x="8100392" y="1628800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%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669076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evenwicht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Statisch evenwicht</a:t>
            </a:r>
          </a:p>
          <a:p>
            <a:pPr lvl="1"/>
            <a:r>
              <a:rPr lang="nl-NL" dirty="0" smtClean="0"/>
              <a:t>Staat stil</a:t>
            </a:r>
          </a:p>
          <a:p>
            <a:r>
              <a:rPr lang="nl-NL" dirty="0" smtClean="0"/>
              <a:t>Dynamisch evenwicht</a:t>
            </a:r>
          </a:p>
          <a:p>
            <a:pPr lvl="1"/>
            <a:r>
              <a:rPr lang="nl-NL" dirty="0" smtClean="0"/>
              <a:t>Is in beweging</a:t>
            </a:r>
            <a:endParaRPr lang="nl-NL" dirty="0"/>
          </a:p>
          <a:p>
            <a:r>
              <a:rPr lang="nl-NL" dirty="0" smtClean="0"/>
              <a:t>Scheikunde</a:t>
            </a:r>
          </a:p>
          <a:p>
            <a:pPr lvl="1"/>
            <a:r>
              <a:rPr lang="nl-NL" dirty="0" smtClean="0"/>
              <a:t>Reactie vaak niet aflopend</a:t>
            </a:r>
          </a:p>
          <a:p>
            <a:pPr lvl="2"/>
            <a:r>
              <a:rPr lang="nl-NL" dirty="0" smtClean="0"/>
              <a:t>Heengaande reactie</a:t>
            </a:r>
          </a:p>
          <a:p>
            <a:pPr lvl="2"/>
            <a:r>
              <a:rPr lang="nl-NL" dirty="0" smtClean="0"/>
              <a:t>Teruggaande reactie </a:t>
            </a:r>
          </a:p>
          <a:p>
            <a:endParaRPr lang="nl-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evenwicht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We laten waterstof en chloor met elkaar reageren tot waterstofchloride</a:t>
            </a:r>
          </a:p>
          <a:p>
            <a:r>
              <a:rPr lang="nl-NL" dirty="0" smtClean="0"/>
              <a:t>Reactie</a:t>
            </a:r>
          </a:p>
          <a:p>
            <a:pPr lvl="1">
              <a:buNone/>
            </a:pPr>
            <a:r>
              <a:rPr lang="nl-NL" dirty="0" smtClean="0"/>
              <a:t>       H</a:t>
            </a:r>
            <a:r>
              <a:rPr lang="nl-NL" baseline="-25000" dirty="0" smtClean="0"/>
              <a:t>2</a:t>
            </a:r>
            <a:r>
              <a:rPr lang="nl-NL" dirty="0" smtClean="0"/>
              <a:t>    +    Cl</a:t>
            </a:r>
            <a:r>
              <a:rPr lang="nl-NL" baseline="-25000" dirty="0" smtClean="0"/>
              <a:t>2           </a:t>
            </a:r>
            <a:r>
              <a:rPr lang="nl-NL" dirty="0" smtClean="0"/>
              <a:t>          </a:t>
            </a:r>
            <a:r>
              <a:rPr lang="nl-NL" dirty="0" err="1" smtClean="0"/>
              <a:t>HCl</a:t>
            </a:r>
            <a:endParaRPr lang="nl-NL" dirty="0"/>
          </a:p>
          <a:p>
            <a:pPr lvl="1">
              <a:buNone/>
            </a:pPr>
            <a:endParaRPr lang="nl-NL" sz="2000" dirty="0" smtClean="0"/>
          </a:p>
          <a:p>
            <a:pPr lvl="1">
              <a:buNone/>
            </a:pPr>
            <a:r>
              <a:rPr lang="nl-NL" dirty="0" smtClean="0"/>
              <a:t>Dus in reactiemengsel</a:t>
            </a:r>
          </a:p>
          <a:p>
            <a:pPr lvl="1">
              <a:buNone/>
            </a:pPr>
            <a:r>
              <a:rPr lang="nl-NL" dirty="0"/>
              <a:t>	 </a:t>
            </a:r>
            <a:r>
              <a:rPr lang="nl-NL" dirty="0" smtClean="0"/>
              <a:t> H</a:t>
            </a:r>
            <a:r>
              <a:rPr lang="nl-NL" baseline="-25000" dirty="0" smtClean="0"/>
              <a:t>2</a:t>
            </a:r>
            <a:r>
              <a:rPr lang="nl-NL" dirty="0" smtClean="0"/>
              <a:t> , Cl</a:t>
            </a:r>
            <a:r>
              <a:rPr lang="nl-NL" baseline="-25000" dirty="0" smtClean="0"/>
              <a:t>2</a:t>
            </a:r>
            <a:r>
              <a:rPr lang="nl-NL" dirty="0" smtClean="0"/>
              <a:t>  en </a:t>
            </a:r>
            <a:r>
              <a:rPr lang="nl-NL" dirty="0" err="1" smtClean="0"/>
              <a:t>HCl</a:t>
            </a:r>
            <a:endParaRPr lang="nl-NL" dirty="0" smtClean="0"/>
          </a:p>
          <a:p>
            <a:pPr lvl="1">
              <a:buNone/>
            </a:pPr>
            <a:r>
              <a:rPr lang="nl-NL" dirty="0" smtClean="0"/>
              <a:t>Bij evenwicht</a:t>
            </a:r>
          </a:p>
          <a:p>
            <a:pPr lvl="1">
              <a:buNone/>
            </a:pPr>
            <a:r>
              <a:rPr lang="nl-NL" dirty="0"/>
              <a:t>	</a:t>
            </a:r>
            <a:r>
              <a:rPr lang="nl-NL" dirty="0" smtClean="0"/>
              <a:t>concentratie constant</a:t>
            </a:r>
          </a:p>
          <a:p>
            <a:pPr lvl="1">
              <a:buNone/>
            </a:pPr>
            <a:r>
              <a:rPr lang="nl-NL" dirty="0"/>
              <a:t>	</a:t>
            </a:r>
            <a:r>
              <a:rPr lang="nl-NL" dirty="0" smtClean="0"/>
              <a:t>beide snelheden gelijk</a:t>
            </a:r>
            <a:endParaRPr lang="nl-NL" dirty="0"/>
          </a:p>
        </p:txBody>
      </p:sp>
      <p:cxnSp>
        <p:nvCxnSpPr>
          <p:cNvPr id="5" name="Rechte verbindingslijn met pijl 4"/>
          <p:cNvCxnSpPr/>
          <p:nvPr/>
        </p:nvCxnSpPr>
        <p:spPr>
          <a:xfrm>
            <a:off x="3347864" y="2996952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Rechte verbindingslijn met pijl 6"/>
          <p:cNvCxnSpPr/>
          <p:nvPr/>
        </p:nvCxnSpPr>
        <p:spPr>
          <a:xfrm flipH="1">
            <a:off x="3347864" y="3140968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kstvak 8"/>
          <p:cNvSpPr txBox="1"/>
          <p:nvPr/>
        </p:nvSpPr>
        <p:spPr>
          <a:xfrm>
            <a:off x="4139952" y="278092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2</a:t>
            </a:r>
            <a:endParaRPr lang="nl-NL" sz="2400" dirty="0"/>
          </a:p>
        </p:txBody>
      </p:sp>
      <p:sp>
        <p:nvSpPr>
          <p:cNvPr id="10" name="Rechthoek 9"/>
          <p:cNvSpPr/>
          <p:nvPr/>
        </p:nvSpPr>
        <p:spPr>
          <a:xfrm>
            <a:off x="4499992" y="2708920"/>
            <a:ext cx="720080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Evenwicht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pPr>
              <a:buNone/>
            </a:pPr>
            <a:r>
              <a:rPr lang="nl-NL" dirty="0" smtClean="0"/>
              <a:t>	 	     N</a:t>
            </a:r>
            <a:r>
              <a:rPr lang="nl-NL" baseline="-25000" dirty="0" smtClean="0"/>
              <a:t>2</a:t>
            </a:r>
            <a:r>
              <a:rPr lang="nl-NL" dirty="0" smtClean="0"/>
              <a:t>O</a:t>
            </a:r>
            <a:r>
              <a:rPr lang="nl-NL" baseline="-25000" dirty="0" smtClean="0"/>
              <a:t>4</a:t>
            </a:r>
            <a:r>
              <a:rPr lang="nl-NL" dirty="0" smtClean="0"/>
              <a:t>                2NO</a:t>
            </a:r>
            <a:r>
              <a:rPr lang="nl-NL" baseline="-25000" dirty="0" smtClean="0"/>
              <a:t>2</a:t>
            </a:r>
          </a:p>
          <a:p>
            <a:pPr>
              <a:buNone/>
            </a:pPr>
            <a:endParaRPr lang="nl-NL" baseline="-25000" dirty="0"/>
          </a:p>
          <a:p>
            <a:pPr>
              <a:buNone/>
            </a:pPr>
            <a:r>
              <a:rPr lang="nl-NL" baseline="-25000" dirty="0"/>
              <a:t> </a:t>
            </a:r>
            <a:r>
              <a:rPr lang="nl-NL" dirty="0"/>
              <a:t> </a:t>
            </a:r>
            <a:r>
              <a:rPr lang="nl-NL" dirty="0" smtClean="0"/>
              <a:t>	 	kleurloos		bruin</a:t>
            </a:r>
            <a:endParaRPr lang="nl-NL" dirty="0"/>
          </a:p>
        </p:txBody>
      </p:sp>
      <p:cxnSp>
        <p:nvCxnSpPr>
          <p:cNvPr id="5" name="Rechte verbindingslijn met pijl 4"/>
          <p:cNvCxnSpPr/>
          <p:nvPr/>
        </p:nvCxnSpPr>
        <p:spPr>
          <a:xfrm>
            <a:off x="3203848" y="2492896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Rechte verbindingslijn met pijl 8"/>
          <p:cNvCxnSpPr/>
          <p:nvPr/>
        </p:nvCxnSpPr>
        <p:spPr>
          <a:xfrm flipH="1">
            <a:off x="3203848" y="2636912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1350</TotalTime>
  <Words>66</Words>
  <Application>Microsoft Office PowerPoint</Application>
  <PresentationFormat>Diavoorstelling (4:3)</PresentationFormat>
  <Paragraphs>36</Paragraphs>
  <Slides>4</Slides>
  <Notes>1</Notes>
  <HiddenSlides>0</HiddenSlides>
  <MMClips>0</MMClips>
  <ScaleCrop>false</ScaleCrop>
  <HeadingPairs>
    <vt:vector size="6" baseType="variant"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6" baseType="lpstr">
      <vt:lpstr>Office-thema</vt:lpstr>
      <vt:lpstr>Document</vt:lpstr>
      <vt:lpstr>Rendement</vt:lpstr>
      <vt:lpstr>evenwicht</vt:lpstr>
      <vt:lpstr>evenwicht</vt:lpstr>
      <vt:lpstr>Evenwicht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Nelly Andela</dc:creator>
  <cp:lastModifiedBy>Nelly Andela</cp:lastModifiedBy>
  <cp:revision>9</cp:revision>
  <cp:lastPrinted>2021-08-31T08:36:49Z</cp:lastPrinted>
  <dcterms:created xsi:type="dcterms:W3CDTF">2020-08-26T08:35:59Z</dcterms:created>
  <dcterms:modified xsi:type="dcterms:W3CDTF">2021-08-31T08:46:22Z</dcterms:modified>
</cp:coreProperties>
</file>