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06610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72146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43282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49194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88879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59954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01911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9844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59163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8272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62086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48293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nl-NL" dirty="0" smtClean="0"/>
              <a:t>oplosbaarheidsproduct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Tabel 46</a:t>
            </a:r>
          </a:p>
          <a:p>
            <a:r>
              <a:rPr lang="nl-NL" dirty="0" err="1" smtClean="0"/>
              <a:t>Vb</a:t>
            </a:r>
            <a:r>
              <a:rPr lang="nl-NL" dirty="0" smtClean="0"/>
              <a:t> </a:t>
            </a:r>
          </a:p>
          <a:p>
            <a:r>
              <a:rPr lang="nl-NL" dirty="0" smtClean="0"/>
              <a:t>Wat zijn de concentraties is een verzadigde Calciumhydroxide oplossing</a:t>
            </a:r>
          </a:p>
          <a:p>
            <a:pPr lvl="1"/>
            <a:r>
              <a:rPr lang="nl-NL" dirty="0" smtClean="0"/>
              <a:t>Zoek oplosbaarheidsproduct op van calciumhydroxide</a:t>
            </a:r>
          </a:p>
          <a:p>
            <a:pPr lvl="2"/>
            <a:r>
              <a:rPr lang="nl-NL" dirty="0" err="1" smtClean="0"/>
              <a:t>K</a:t>
            </a:r>
            <a:r>
              <a:rPr lang="nl-NL" baseline="-25000" dirty="0" err="1" smtClean="0"/>
              <a:t>s</a:t>
            </a:r>
            <a:r>
              <a:rPr lang="nl-NL" dirty="0" smtClean="0"/>
              <a:t> = 5,0 . 10</a:t>
            </a:r>
            <a:r>
              <a:rPr lang="nl-NL" baseline="30000" dirty="0" smtClean="0"/>
              <a:t>-6</a:t>
            </a:r>
            <a:r>
              <a:rPr lang="nl-NL" dirty="0" smtClean="0"/>
              <a:t>  </a:t>
            </a:r>
          </a:p>
          <a:p>
            <a:pPr lvl="1"/>
            <a:r>
              <a:rPr lang="nl-NL" dirty="0" smtClean="0"/>
              <a:t>Geef de oplosvergelijking van calciumhydroxide</a:t>
            </a:r>
          </a:p>
          <a:p>
            <a:pPr lvl="2"/>
            <a:r>
              <a:rPr lang="nl-NL" dirty="0" smtClean="0"/>
              <a:t>Ca(OH)</a:t>
            </a:r>
            <a:r>
              <a:rPr lang="nl-NL" baseline="-25000" dirty="0" smtClean="0"/>
              <a:t>2</a:t>
            </a:r>
            <a:r>
              <a:rPr lang="nl-NL" dirty="0" smtClean="0"/>
              <a:t>         Ca</a:t>
            </a:r>
            <a:r>
              <a:rPr lang="nl-NL" baseline="30000" dirty="0" smtClean="0"/>
              <a:t>2+</a:t>
            </a:r>
            <a:r>
              <a:rPr lang="nl-NL" dirty="0" smtClean="0"/>
              <a:t>     +   2OH</a:t>
            </a:r>
            <a:r>
              <a:rPr lang="nl-NL" baseline="30000" dirty="0" smtClean="0"/>
              <a:t>-</a:t>
            </a:r>
            <a:endParaRPr lang="nl-NL" dirty="0"/>
          </a:p>
          <a:p>
            <a:pPr lvl="1"/>
            <a:r>
              <a:rPr lang="nl-NL" dirty="0" smtClean="0"/>
              <a:t>Geef de evenwichtsvoorwaarde </a:t>
            </a:r>
          </a:p>
          <a:p>
            <a:pPr lvl="2"/>
            <a:r>
              <a:rPr lang="nl-NL" dirty="0" smtClean="0"/>
              <a:t>K = [Ca</a:t>
            </a:r>
            <a:r>
              <a:rPr lang="nl-NL" baseline="30000" dirty="0" smtClean="0"/>
              <a:t>2+</a:t>
            </a:r>
            <a:r>
              <a:rPr lang="nl-NL" dirty="0" smtClean="0"/>
              <a:t>] . [OH</a:t>
            </a:r>
            <a:r>
              <a:rPr lang="nl-NL" baseline="30000" dirty="0" smtClean="0"/>
              <a:t>-</a:t>
            </a:r>
            <a:r>
              <a:rPr lang="nl-NL" dirty="0" smtClean="0"/>
              <a:t>]</a:t>
            </a:r>
            <a:r>
              <a:rPr lang="nl-NL" baseline="30000" dirty="0" smtClean="0"/>
              <a:t>2        </a:t>
            </a:r>
            <a:endParaRPr lang="nl-NL" dirty="0" smtClean="0"/>
          </a:p>
        </p:txBody>
      </p:sp>
      <p:cxnSp>
        <p:nvCxnSpPr>
          <p:cNvPr id="7" name="Rechte verbindingslijn met pijl 6"/>
          <p:cNvCxnSpPr/>
          <p:nvPr/>
        </p:nvCxnSpPr>
        <p:spPr>
          <a:xfrm>
            <a:off x="2726702" y="4869160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5670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spcBef>
                <a:spcPct val="0"/>
              </a:spcBef>
            </a:pPr>
            <a:r>
              <a:rPr lang="nl-NL" sz="2400" dirty="0" smtClean="0"/>
              <a:t>Ca(OH)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        Ca</a:t>
            </a:r>
            <a:r>
              <a:rPr lang="nl-NL" sz="2400" baseline="30000" dirty="0" smtClean="0"/>
              <a:t>2+</a:t>
            </a:r>
            <a:r>
              <a:rPr lang="nl-NL" sz="2400" dirty="0" smtClean="0"/>
              <a:t>     +   2OH</a:t>
            </a:r>
            <a:r>
              <a:rPr lang="nl-NL" sz="2400" baseline="30000" dirty="0" smtClean="0"/>
              <a:t>-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Wat zijn de concentraties in een verzadigde oplossing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r>
              <a:rPr lang="nl-NL" sz="2600" dirty="0" smtClean="0"/>
              <a:t>K = [Ca</a:t>
            </a:r>
            <a:r>
              <a:rPr lang="nl-NL" sz="2600" baseline="30000" dirty="0" smtClean="0"/>
              <a:t>2+</a:t>
            </a:r>
            <a:r>
              <a:rPr lang="nl-NL" sz="2600" dirty="0" smtClean="0"/>
              <a:t>] . [OH</a:t>
            </a:r>
            <a:r>
              <a:rPr lang="nl-NL" sz="2600" baseline="30000" dirty="0" smtClean="0"/>
              <a:t>-</a:t>
            </a:r>
            <a:r>
              <a:rPr lang="nl-NL" sz="2600" dirty="0" smtClean="0"/>
              <a:t>]</a:t>
            </a:r>
            <a:r>
              <a:rPr lang="nl-NL" sz="2600" baseline="30000" dirty="0" smtClean="0"/>
              <a:t>2         </a:t>
            </a:r>
          </a:p>
          <a:p>
            <a:pPr marL="914400" lvl="2" indent="0">
              <a:buNone/>
            </a:pPr>
            <a:r>
              <a:rPr lang="nl-NL" sz="2600" dirty="0" smtClean="0"/>
              <a:t>Bij evenwicht geldt</a:t>
            </a:r>
          </a:p>
          <a:p>
            <a:pPr marL="914400" lvl="2" indent="0">
              <a:buNone/>
            </a:pPr>
            <a:r>
              <a:rPr lang="nl-NL" sz="2600" dirty="0"/>
              <a:t>	</a:t>
            </a:r>
            <a:r>
              <a:rPr lang="nl-NL" sz="2600" dirty="0" smtClean="0"/>
              <a:t> [Ca</a:t>
            </a:r>
            <a:r>
              <a:rPr lang="nl-NL" sz="2600" baseline="30000" dirty="0" smtClean="0"/>
              <a:t>2+</a:t>
            </a:r>
            <a:r>
              <a:rPr lang="nl-NL" sz="2600" dirty="0" smtClean="0"/>
              <a:t>] . [OH</a:t>
            </a:r>
            <a:r>
              <a:rPr lang="nl-NL" sz="2600" baseline="30000" dirty="0" smtClean="0"/>
              <a:t>-</a:t>
            </a:r>
            <a:r>
              <a:rPr lang="nl-NL" sz="2600" dirty="0" smtClean="0"/>
              <a:t>]</a:t>
            </a:r>
            <a:r>
              <a:rPr lang="nl-NL" sz="2600" baseline="30000" dirty="0" smtClean="0"/>
              <a:t>2  </a:t>
            </a:r>
            <a:r>
              <a:rPr lang="nl-NL" sz="2600" dirty="0" smtClean="0"/>
              <a:t>= 6,0 . 10</a:t>
            </a:r>
            <a:r>
              <a:rPr lang="nl-NL" sz="2600" baseline="30000" dirty="0" smtClean="0"/>
              <a:t>-6</a:t>
            </a:r>
          </a:p>
          <a:p>
            <a:pPr marL="914400" lvl="2" indent="0">
              <a:buNone/>
            </a:pPr>
            <a:endParaRPr lang="nl-NL" sz="2600" dirty="0" smtClean="0"/>
          </a:p>
          <a:p>
            <a:pPr lvl="2"/>
            <a:r>
              <a:rPr lang="nl-NL" sz="2600" dirty="0" smtClean="0"/>
              <a:t>Stel  [Ca</a:t>
            </a:r>
            <a:r>
              <a:rPr lang="nl-NL" sz="2600" baseline="30000" dirty="0" smtClean="0"/>
              <a:t>2+</a:t>
            </a:r>
            <a:r>
              <a:rPr lang="nl-NL" sz="2600" dirty="0" smtClean="0"/>
              <a:t>] = x </a:t>
            </a:r>
          </a:p>
          <a:p>
            <a:pPr lvl="3"/>
            <a:r>
              <a:rPr lang="nl-NL" sz="2600" dirty="0" smtClean="0"/>
              <a:t>Wat is [OH</a:t>
            </a:r>
            <a:r>
              <a:rPr lang="nl-NL" sz="2600" baseline="30000" dirty="0" smtClean="0"/>
              <a:t>-</a:t>
            </a:r>
            <a:r>
              <a:rPr lang="nl-NL" sz="2600" dirty="0" smtClean="0"/>
              <a:t>]</a:t>
            </a:r>
          </a:p>
          <a:p>
            <a:pPr lvl="3"/>
            <a:r>
              <a:rPr lang="nl-NL" sz="2600" dirty="0" smtClean="0"/>
              <a:t>[OH</a:t>
            </a:r>
            <a:r>
              <a:rPr lang="nl-NL" sz="2600" baseline="30000" dirty="0" smtClean="0"/>
              <a:t>-</a:t>
            </a:r>
            <a:r>
              <a:rPr lang="nl-NL" sz="2600" dirty="0" smtClean="0"/>
              <a:t>] = 2x    </a:t>
            </a:r>
          </a:p>
          <a:p>
            <a:pPr lvl="2"/>
            <a:r>
              <a:rPr lang="nl-NL" sz="2600" dirty="0" smtClean="0"/>
              <a:t>Vul de gegevens in de </a:t>
            </a:r>
            <a:r>
              <a:rPr lang="nl-NL" sz="2600" dirty="0" err="1" smtClean="0"/>
              <a:t>evenwichtvoorwaarde</a:t>
            </a:r>
            <a:endParaRPr lang="nl-NL" sz="2600" dirty="0" smtClean="0"/>
          </a:p>
          <a:p>
            <a:pPr marL="914400" lvl="2" indent="0">
              <a:buNone/>
            </a:pPr>
            <a:r>
              <a:rPr lang="nl-NL" sz="2600" dirty="0" smtClean="0"/>
              <a:t>	</a:t>
            </a:r>
          </a:p>
          <a:p>
            <a:pPr marL="914400" lvl="2" indent="0">
              <a:buNone/>
            </a:pPr>
            <a:r>
              <a:rPr lang="nl-NL" sz="2600" dirty="0"/>
              <a:t>	</a:t>
            </a:r>
            <a:r>
              <a:rPr lang="nl-NL" sz="2600" dirty="0" smtClean="0"/>
              <a:t>x . (2x)</a:t>
            </a:r>
            <a:r>
              <a:rPr lang="nl-NL" sz="2600" baseline="30000" dirty="0" smtClean="0"/>
              <a:t>2</a:t>
            </a:r>
            <a:r>
              <a:rPr lang="nl-NL" sz="2600" dirty="0" smtClean="0"/>
              <a:t> = 6,0 .10</a:t>
            </a:r>
            <a:r>
              <a:rPr lang="nl-NL" sz="2600" baseline="30000" dirty="0" smtClean="0"/>
              <a:t>-6</a:t>
            </a:r>
            <a:endParaRPr lang="nl-NL" sz="2600" dirty="0" smtClean="0"/>
          </a:p>
          <a:p>
            <a:pPr marL="914400" lvl="2" indent="0">
              <a:buNone/>
            </a:pPr>
            <a:r>
              <a:rPr lang="nl-NL" sz="2600" dirty="0"/>
              <a:t>	</a:t>
            </a:r>
            <a:r>
              <a:rPr lang="nl-NL" sz="2600" dirty="0" smtClean="0"/>
              <a:t>4x</a:t>
            </a:r>
            <a:r>
              <a:rPr lang="nl-NL" sz="2600" baseline="30000" dirty="0"/>
              <a:t>3</a:t>
            </a:r>
            <a:r>
              <a:rPr lang="nl-NL" sz="2600" dirty="0" smtClean="0"/>
              <a:t>= 6,0 . 10</a:t>
            </a:r>
            <a:r>
              <a:rPr lang="nl-NL" sz="2600" baseline="30000" dirty="0" smtClean="0"/>
              <a:t>-6</a:t>
            </a:r>
          </a:p>
          <a:p>
            <a:pPr marL="914400" lvl="2" indent="0">
              <a:buNone/>
            </a:pPr>
            <a:r>
              <a:rPr lang="nl-NL" sz="2600" dirty="0" smtClean="0"/>
              <a:t>	x</a:t>
            </a:r>
            <a:r>
              <a:rPr lang="nl-NL" sz="2600" baseline="30000" dirty="0"/>
              <a:t>3</a:t>
            </a:r>
            <a:r>
              <a:rPr lang="nl-NL" sz="2600" dirty="0" smtClean="0"/>
              <a:t> = 1,5  10</a:t>
            </a:r>
            <a:r>
              <a:rPr lang="nl-NL" sz="2600" baseline="30000" dirty="0" smtClean="0"/>
              <a:t>-6</a:t>
            </a:r>
          </a:p>
          <a:p>
            <a:pPr marL="914400" lvl="2" indent="0">
              <a:buNone/>
            </a:pPr>
            <a:r>
              <a:rPr lang="nl-NL" sz="2600" dirty="0" smtClean="0"/>
              <a:t>	x = 1,1 . 10</a:t>
            </a:r>
            <a:r>
              <a:rPr lang="nl-NL" sz="2600" baseline="30000" dirty="0" smtClean="0"/>
              <a:t>-2</a:t>
            </a:r>
            <a:endParaRPr lang="nl-NL" sz="2600" dirty="0" smtClean="0"/>
          </a:p>
          <a:p>
            <a:pPr marL="914400" lvl="2" indent="0">
              <a:buNone/>
            </a:pPr>
            <a:r>
              <a:rPr lang="nl-NL" sz="2600" dirty="0" smtClean="0"/>
              <a:t>dus </a:t>
            </a:r>
          </a:p>
          <a:p>
            <a:pPr marL="914400" lvl="2" indent="0">
              <a:buNone/>
            </a:pPr>
            <a:r>
              <a:rPr lang="nl-NL" sz="2600" dirty="0"/>
              <a:t>	</a:t>
            </a:r>
            <a:r>
              <a:rPr lang="nl-NL" sz="2600" dirty="0" smtClean="0"/>
              <a:t>[Ca</a:t>
            </a:r>
            <a:r>
              <a:rPr lang="nl-NL" sz="2600" baseline="30000" dirty="0" smtClean="0"/>
              <a:t>2+</a:t>
            </a:r>
            <a:r>
              <a:rPr lang="nl-NL" sz="2600" dirty="0" smtClean="0"/>
              <a:t>] = 1,1 . 10</a:t>
            </a:r>
            <a:r>
              <a:rPr lang="nl-NL" sz="2600" baseline="30000" dirty="0" smtClean="0"/>
              <a:t>-2</a:t>
            </a:r>
            <a:endParaRPr lang="nl-NL" sz="2600" dirty="0" smtClean="0"/>
          </a:p>
          <a:p>
            <a:pPr marL="914400" lvl="2" indent="0">
              <a:buNone/>
            </a:pPr>
            <a:r>
              <a:rPr lang="nl-NL" sz="2600" dirty="0" smtClean="0"/>
              <a:t>	[OH</a:t>
            </a:r>
            <a:r>
              <a:rPr lang="nl-NL" sz="2600" baseline="30000" dirty="0" smtClean="0"/>
              <a:t>-</a:t>
            </a:r>
            <a:r>
              <a:rPr lang="nl-NL" sz="2600" dirty="0" smtClean="0"/>
              <a:t>] = 2,2 . </a:t>
            </a:r>
            <a:r>
              <a:rPr lang="nl-NL" sz="2600" smtClean="0"/>
              <a:t>10</a:t>
            </a:r>
            <a:r>
              <a:rPr lang="nl-NL" sz="2600" baseline="30000" smtClean="0"/>
              <a:t>-2</a:t>
            </a:r>
            <a:endParaRPr lang="nl-NL" sz="2600" dirty="0" smtClean="0"/>
          </a:p>
          <a:p>
            <a:pPr marL="914400" lvl="2" indent="0">
              <a:buNone/>
            </a:pPr>
            <a:endParaRPr lang="nl-NL" baseline="30000" dirty="0" smtClean="0"/>
          </a:p>
          <a:p>
            <a:pPr marL="914400" lvl="2" indent="0">
              <a:buNone/>
            </a:pPr>
            <a:r>
              <a:rPr lang="nl-NL" baseline="30000" dirty="0"/>
              <a:t>	</a:t>
            </a:r>
            <a:endParaRPr lang="nl-NL" baseline="-25000" dirty="0" smtClean="0"/>
          </a:p>
          <a:p>
            <a:pPr marL="1371600" lvl="3" indent="0">
              <a:buNone/>
            </a:pPr>
            <a:endParaRPr lang="nl-NL" dirty="0" smtClean="0"/>
          </a:p>
        </p:txBody>
      </p:sp>
      <p:cxnSp>
        <p:nvCxnSpPr>
          <p:cNvPr id="4" name="Rechte verbindingslijn met pijl 3"/>
          <p:cNvCxnSpPr/>
          <p:nvPr/>
        </p:nvCxnSpPr>
        <p:spPr>
          <a:xfrm>
            <a:off x="1979712" y="764704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4706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64</Words>
  <Application>Microsoft Office PowerPoint</Application>
  <PresentationFormat>Diavoorstelling (4:3)</PresentationFormat>
  <Paragraphs>29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oplosbaarheidsproduct</vt:lpstr>
      <vt:lpstr>Ca(OH)2         Ca2+     +   2OH- Wat zijn de concentraties in een verzadigde oplossing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oplosbaarheidsproduct</dc:title>
  <dc:creator>Gebruiker</dc:creator>
  <cp:lastModifiedBy>Nelly Andela</cp:lastModifiedBy>
  <cp:revision>8</cp:revision>
  <dcterms:created xsi:type="dcterms:W3CDTF">2018-10-29T12:29:36Z</dcterms:created>
  <dcterms:modified xsi:type="dcterms:W3CDTF">2019-09-11T08:28:11Z</dcterms:modified>
</cp:coreProperties>
</file>