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AA5C5-CCD0-44F1-A41D-4F182D0BA0F9}" type="datetimeFigureOut">
              <a:rPr lang="nl-NL" smtClean="0"/>
              <a:pPr/>
              <a:t>9-11-2021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Zuren en basen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1"/>
          </p:nvPr>
        </p:nvSpPr>
        <p:spPr>
          <a:xfrm>
            <a:off x="457200" y="980729"/>
            <a:ext cx="4040188" cy="504056"/>
          </a:xfrm>
        </p:spPr>
        <p:txBody>
          <a:bodyPr/>
          <a:lstStyle/>
          <a:p>
            <a:r>
              <a:rPr lang="nl-NL" dirty="0" smtClean="0"/>
              <a:t>Zuur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half" idx="2"/>
          </p:nvPr>
        </p:nvSpPr>
        <p:spPr>
          <a:xfrm>
            <a:off x="457200" y="1628800"/>
            <a:ext cx="4040188" cy="4497363"/>
          </a:xfrm>
        </p:spPr>
        <p:txBody>
          <a:bodyPr/>
          <a:lstStyle/>
          <a:p>
            <a:r>
              <a:rPr lang="nl-NL" dirty="0" smtClean="0"/>
              <a:t>Deeltje dat een H</a:t>
            </a:r>
            <a:r>
              <a:rPr lang="nl-NL" baseline="30000" dirty="0"/>
              <a:t>+</a:t>
            </a:r>
            <a:r>
              <a:rPr lang="nl-NL" dirty="0" smtClean="0"/>
              <a:t> kan afstaan</a:t>
            </a:r>
          </a:p>
          <a:p>
            <a:r>
              <a:rPr lang="nl-NL" dirty="0" smtClean="0"/>
              <a:t>Oplossing van zuur bevat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/>
              <a:t>+</a:t>
            </a:r>
            <a:endParaRPr lang="nl-NL" dirty="0" smtClean="0"/>
          </a:p>
          <a:p>
            <a:r>
              <a:rPr lang="nl-NL" dirty="0" err="1" smtClean="0"/>
              <a:t>pH</a:t>
            </a:r>
            <a:r>
              <a:rPr lang="nl-NL" dirty="0" smtClean="0"/>
              <a:t>&lt; 7</a:t>
            </a:r>
          </a:p>
          <a:p>
            <a:endParaRPr lang="nl-NL" dirty="0" smtClean="0"/>
          </a:p>
          <a:p>
            <a:r>
              <a:rPr lang="nl-NL" dirty="0" smtClean="0"/>
              <a:t>Zuur oplossen</a:t>
            </a:r>
          </a:p>
          <a:p>
            <a:r>
              <a:rPr lang="nl-NL" dirty="0" smtClean="0"/>
              <a:t>HZ  +   H</a:t>
            </a:r>
            <a:r>
              <a:rPr lang="nl-NL" baseline="-25000" dirty="0" smtClean="0"/>
              <a:t>2</a:t>
            </a:r>
            <a:r>
              <a:rPr lang="nl-NL" dirty="0" smtClean="0"/>
              <a:t>O       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+  Z</a:t>
            </a:r>
            <a:r>
              <a:rPr lang="nl-NL" baseline="30000" dirty="0" smtClean="0"/>
              <a:t>-</a:t>
            </a:r>
            <a:r>
              <a:rPr lang="nl-NL" dirty="0" smtClean="0"/>
              <a:t> </a:t>
            </a:r>
          </a:p>
          <a:p>
            <a:pPr>
              <a:buNone/>
            </a:pPr>
            <a:r>
              <a:rPr lang="nl-NL" dirty="0"/>
              <a:t> </a:t>
            </a:r>
            <a:r>
              <a:rPr lang="nl-NL" dirty="0" smtClean="0"/>
              <a:t>   </a:t>
            </a:r>
            <a:endParaRPr lang="nl-NL" dirty="0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3"/>
          </p:nvPr>
        </p:nvSpPr>
        <p:spPr>
          <a:xfrm>
            <a:off x="4645025" y="908721"/>
            <a:ext cx="4041775" cy="576064"/>
          </a:xfrm>
        </p:spPr>
        <p:txBody>
          <a:bodyPr/>
          <a:lstStyle/>
          <a:p>
            <a:r>
              <a:rPr lang="nl-NL" dirty="0" smtClean="0"/>
              <a:t>Base</a:t>
            </a:r>
            <a:endParaRPr lang="nl-NL" dirty="0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4"/>
          </p:nvPr>
        </p:nvSpPr>
        <p:spPr>
          <a:xfrm>
            <a:off x="4645025" y="1628800"/>
            <a:ext cx="4041775" cy="4497363"/>
          </a:xfrm>
        </p:spPr>
        <p:txBody>
          <a:bodyPr/>
          <a:lstStyle/>
          <a:p>
            <a:r>
              <a:rPr lang="nl-NL" dirty="0" smtClean="0"/>
              <a:t>Deeltje dat een H</a:t>
            </a:r>
            <a:r>
              <a:rPr lang="nl-NL" baseline="30000" dirty="0" smtClean="0"/>
              <a:t>+</a:t>
            </a:r>
            <a:r>
              <a:rPr lang="nl-NL" dirty="0" smtClean="0"/>
              <a:t> kan opnemen</a:t>
            </a:r>
          </a:p>
          <a:p>
            <a:r>
              <a:rPr lang="nl-NL" dirty="0" smtClean="0"/>
              <a:t>Oplossing van een base bevat OH</a:t>
            </a:r>
            <a:r>
              <a:rPr lang="nl-NL" baseline="30000" dirty="0"/>
              <a:t>-</a:t>
            </a:r>
            <a:endParaRPr lang="nl-NL" dirty="0" smtClean="0"/>
          </a:p>
          <a:p>
            <a:r>
              <a:rPr lang="nl-NL" dirty="0" err="1" smtClean="0"/>
              <a:t>pH</a:t>
            </a:r>
            <a:r>
              <a:rPr lang="nl-NL" dirty="0" smtClean="0"/>
              <a:t> &gt; 7</a:t>
            </a:r>
          </a:p>
          <a:p>
            <a:endParaRPr lang="nl-NL" dirty="0" smtClean="0"/>
          </a:p>
          <a:p>
            <a:r>
              <a:rPr lang="nl-NL" dirty="0" smtClean="0"/>
              <a:t>Base </a:t>
            </a:r>
            <a:r>
              <a:rPr lang="nl-NL" dirty="0" smtClean="0"/>
              <a:t>oplossen</a:t>
            </a:r>
          </a:p>
          <a:p>
            <a:r>
              <a:rPr lang="nl-NL" dirty="0" smtClean="0"/>
              <a:t>B</a:t>
            </a:r>
            <a:r>
              <a:rPr lang="nl-NL" baseline="30000" dirty="0" smtClean="0"/>
              <a:t>-</a:t>
            </a:r>
            <a:r>
              <a:rPr lang="nl-NL" dirty="0" smtClean="0"/>
              <a:t>  + H</a:t>
            </a:r>
            <a:r>
              <a:rPr lang="nl-NL" baseline="-25000" dirty="0" smtClean="0"/>
              <a:t>2</a:t>
            </a:r>
            <a:r>
              <a:rPr lang="nl-NL" dirty="0" smtClean="0"/>
              <a:t>O        HB  + OH</a:t>
            </a:r>
            <a:r>
              <a:rPr lang="nl-NL" baseline="30000" dirty="0" smtClean="0"/>
              <a:t>-</a:t>
            </a:r>
            <a:endParaRPr lang="nl-NL" dirty="0"/>
          </a:p>
        </p:txBody>
      </p:sp>
      <p:cxnSp>
        <p:nvCxnSpPr>
          <p:cNvPr id="13" name="Rechte verbindingslijn met pijl 12"/>
          <p:cNvCxnSpPr/>
          <p:nvPr/>
        </p:nvCxnSpPr>
        <p:spPr>
          <a:xfrm>
            <a:off x="2267744" y="4830897"/>
            <a:ext cx="3600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>
            <a:off x="6228184" y="4830897"/>
            <a:ext cx="3600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hoek 14"/>
          <p:cNvSpPr/>
          <p:nvPr/>
        </p:nvSpPr>
        <p:spPr>
          <a:xfrm>
            <a:off x="2699792" y="4614873"/>
            <a:ext cx="18002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6660232" y="4614873"/>
            <a:ext cx="18002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658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Zuur base reactie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576063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993306"/>
          </a:xfrm>
        </p:spPr>
        <p:txBody>
          <a:bodyPr>
            <a:normAutofit/>
          </a:bodyPr>
          <a:lstStyle/>
          <a:p>
            <a:r>
              <a:rPr lang="nl-NL" sz="2000" dirty="0" smtClean="0"/>
              <a:t>Schrijf op welke deeltjes aanwezig zijn</a:t>
            </a:r>
          </a:p>
          <a:p>
            <a:pPr>
              <a:buNone/>
            </a:pPr>
            <a:endParaRPr lang="nl-NL" sz="2800" dirty="0" smtClean="0"/>
          </a:p>
          <a:p>
            <a:r>
              <a:rPr lang="nl-NL" sz="2000" dirty="0" smtClean="0"/>
              <a:t>Wat is het zuur en wat is de base</a:t>
            </a:r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endParaRPr lang="nl-NL" sz="1600" dirty="0" smtClean="0"/>
          </a:p>
          <a:p>
            <a:r>
              <a:rPr lang="nl-NL" sz="2000" dirty="0" smtClean="0"/>
              <a:t>Hoeveel </a:t>
            </a:r>
            <a:r>
              <a:rPr lang="nl-NL" sz="2000" dirty="0"/>
              <a:t>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ionen kan het zuur per deeltje afstaan en hoeveel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ionen kan de base per deeltjes opnemen</a:t>
            </a:r>
          </a:p>
          <a:p>
            <a:r>
              <a:rPr lang="nl-NL" sz="2000" dirty="0" smtClean="0"/>
              <a:t>Stel de reactievergelijking op </a:t>
            </a:r>
            <a:endParaRPr lang="nl-NL" sz="2000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980729"/>
            <a:ext cx="4041775" cy="936104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Stel de vergelijking van de reactie tussen een oplossing van zwavelzuur en natriumcarbonaat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391471" cy="4137323"/>
          </a:xfrm>
        </p:spPr>
        <p:txBody>
          <a:bodyPr>
            <a:normAutofit lnSpcReduction="10000"/>
          </a:bodyPr>
          <a:lstStyle/>
          <a:p>
            <a:r>
              <a:rPr lang="nl-NL" sz="2000" dirty="0" smtClean="0"/>
              <a:t>Zwavelzuur oplossing</a:t>
            </a:r>
          </a:p>
          <a:p>
            <a:pPr lvl="1"/>
            <a:r>
              <a:rPr lang="nl-NL" dirty="0"/>
              <a:t>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/>
              <a:t>+</a:t>
            </a:r>
            <a:r>
              <a:rPr lang="nl-NL" dirty="0"/>
              <a:t>   en SO</a:t>
            </a:r>
            <a:r>
              <a:rPr lang="nl-NL" baseline="-25000" dirty="0"/>
              <a:t>4</a:t>
            </a:r>
            <a:r>
              <a:rPr lang="nl-NL" baseline="30000" dirty="0"/>
              <a:t>2</a:t>
            </a:r>
            <a:r>
              <a:rPr lang="nl-NL" baseline="30000" dirty="0" smtClean="0"/>
              <a:t>─</a:t>
            </a:r>
            <a:endParaRPr lang="nl-NL" dirty="0" smtClean="0"/>
          </a:p>
          <a:p>
            <a:pPr>
              <a:buNone/>
            </a:pPr>
            <a:r>
              <a:rPr lang="nl-NL" sz="2000" dirty="0" smtClean="0"/>
              <a:t>	Natriumcarbonaat oplossing</a:t>
            </a:r>
          </a:p>
          <a:p>
            <a:pPr lvl="1"/>
            <a:r>
              <a:rPr lang="nl-NL" dirty="0"/>
              <a:t>Na</a:t>
            </a:r>
            <a:r>
              <a:rPr lang="nl-NL" baseline="30000" dirty="0"/>
              <a:t>+</a:t>
            </a:r>
            <a:r>
              <a:rPr lang="nl-NL" dirty="0"/>
              <a:t>   en CO</a:t>
            </a:r>
            <a:r>
              <a:rPr lang="nl-NL" baseline="-25000" dirty="0"/>
              <a:t>3</a:t>
            </a:r>
            <a:r>
              <a:rPr lang="nl-NL" baseline="30000" dirty="0"/>
              <a:t>2</a:t>
            </a:r>
            <a:r>
              <a:rPr lang="nl-NL" baseline="30000" dirty="0" smtClean="0"/>
              <a:t>─</a:t>
            </a:r>
            <a:endParaRPr lang="nl-NL" dirty="0" smtClean="0"/>
          </a:p>
          <a:p>
            <a:r>
              <a:rPr lang="nl-NL" sz="2000" dirty="0" smtClean="0"/>
              <a:t>zuur 	</a:t>
            </a:r>
          </a:p>
          <a:p>
            <a:pPr>
              <a:buNone/>
            </a:pPr>
            <a:r>
              <a:rPr lang="nl-NL" sz="2000" dirty="0" smtClean="0"/>
              <a:t> 	base</a:t>
            </a:r>
          </a:p>
          <a:p>
            <a:pPr>
              <a:buNone/>
            </a:pPr>
            <a:r>
              <a:rPr lang="nl-NL" sz="1200" dirty="0" smtClean="0"/>
              <a:t>	</a:t>
            </a:r>
          </a:p>
          <a:p>
            <a:pPr>
              <a:buNone/>
            </a:pPr>
            <a:endParaRPr lang="nl-NL" sz="1200" dirty="0"/>
          </a:p>
          <a:p>
            <a:r>
              <a:rPr lang="nl-NL" sz="2000" dirty="0" smtClean="0"/>
              <a:t>Het H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O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 kan een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 afstaan. </a:t>
            </a:r>
          </a:p>
          <a:p>
            <a:pPr>
              <a:buNone/>
            </a:pPr>
            <a:r>
              <a:rPr lang="nl-NL" sz="2000" dirty="0"/>
              <a:t>	</a:t>
            </a:r>
            <a:r>
              <a:rPr lang="nl-NL" sz="2000" dirty="0" smtClean="0"/>
              <a:t>De base CO</a:t>
            </a:r>
            <a:r>
              <a:rPr lang="nl-NL" sz="2000" baseline="-25000" dirty="0" smtClean="0"/>
              <a:t>3</a:t>
            </a:r>
            <a:r>
              <a:rPr lang="nl-NL" sz="2000" baseline="30000" dirty="0" smtClean="0"/>
              <a:t>2─</a:t>
            </a:r>
            <a:r>
              <a:rPr lang="nl-NL" sz="2000" dirty="0" smtClean="0"/>
              <a:t>  kan 2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opnemen</a:t>
            </a:r>
          </a:p>
          <a:p>
            <a:endParaRPr lang="nl-NL" sz="2000" dirty="0"/>
          </a:p>
          <a:p>
            <a:r>
              <a:rPr lang="nl-NL" sz="2000" dirty="0" smtClean="0"/>
              <a:t>2 H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O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 + CO</a:t>
            </a:r>
            <a:r>
              <a:rPr lang="nl-NL" sz="2000" baseline="-25000" dirty="0" smtClean="0"/>
              <a:t>3</a:t>
            </a:r>
            <a:r>
              <a:rPr lang="nl-NL" sz="2000" baseline="30000" dirty="0" smtClean="0"/>
              <a:t>2─</a:t>
            </a:r>
            <a:r>
              <a:rPr lang="nl-NL" sz="2000" dirty="0" smtClean="0"/>
              <a:t>  → 2H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 + 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 </a:t>
            </a:r>
            <a:r>
              <a:rPr lang="nl-NL" sz="2000" dirty="0"/>
              <a:t>+ CO</a:t>
            </a:r>
            <a:r>
              <a:rPr lang="nl-NL" sz="2000" baseline="-25000" dirty="0"/>
              <a:t>2</a:t>
            </a:r>
            <a:endParaRPr lang="nl-NL" sz="2000" dirty="0"/>
          </a:p>
          <a:p>
            <a:pPr>
              <a:buNone/>
            </a:pPr>
            <a:r>
              <a:rPr lang="nl-NL" sz="2000" dirty="0" smtClean="0"/>
              <a:t>	2 H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O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 + CO</a:t>
            </a:r>
            <a:r>
              <a:rPr lang="nl-NL" sz="2000" baseline="-25000" dirty="0" smtClean="0"/>
              <a:t>3</a:t>
            </a:r>
            <a:r>
              <a:rPr lang="nl-NL" sz="2000" baseline="30000" dirty="0" smtClean="0"/>
              <a:t>2─</a:t>
            </a:r>
            <a:r>
              <a:rPr lang="nl-NL" sz="2000" dirty="0" smtClean="0"/>
              <a:t>  → </a:t>
            </a:r>
            <a:r>
              <a:rPr lang="nl-NL" sz="2000" dirty="0"/>
              <a:t>3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 + CO</a:t>
            </a:r>
            <a:r>
              <a:rPr lang="nl-NL" sz="2000" baseline="-25000" dirty="0" smtClean="0"/>
              <a:t>2</a:t>
            </a:r>
            <a:endParaRPr lang="nl-NL" sz="2000" dirty="0" smtClean="0"/>
          </a:p>
          <a:p>
            <a:endParaRPr lang="nl-NL" sz="2000" dirty="0" smtClean="0"/>
          </a:p>
        </p:txBody>
      </p:sp>
      <p:sp>
        <p:nvSpPr>
          <p:cNvPr id="10" name="Tekstvak 9"/>
          <p:cNvSpPr txBox="1"/>
          <p:nvPr/>
        </p:nvSpPr>
        <p:spPr>
          <a:xfrm>
            <a:off x="6300192" y="33569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6372200" y="36450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2─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7740352" y="5301208"/>
            <a:ext cx="1152128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Zuur base reactie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576063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993306"/>
          </a:xfrm>
        </p:spPr>
        <p:txBody>
          <a:bodyPr>
            <a:normAutofit/>
          </a:bodyPr>
          <a:lstStyle/>
          <a:p>
            <a:r>
              <a:rPr lang="nl-NL" sz="2000" dirty="0" smtClean="0"/>
              <a:t>Schrijf op welke deeltjes aanwezig zijn</a:t>
            </a:r>
          </a:p>
          <a:p>
            <a:pPr>
              <a:buNone/>
            </a:pPr>
            <a:endParaRPr lang="nl-NL" sz="2800" dirty="0" smtClean="0"/>
          </a:p>
          <a:p>
            <a:r>
              <a:rPr lang="nl-NL" sz="2000" dirty="0" smtClean="0"/>
              <a:t>Wat is het zuur en wat is de base</a:t>
            </a:r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endParaRPr lang="nl-NL" sz="1600" dirty="0" smtClean="0"/>
          </a:p>
          <a:p>
            <a:r>
              <a:rPr lang="nl-NL" sz="2000" dirty="0" smtClean="0"/>
              <a:t>Hoeveel </a:t>
            </a:r>
            <a:r>
              <a:rPr lang="nl-NL" sz="2000" dirty="0"/>
              <a:t>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ionen kan het zuur per deeltje afstaan en hoeveel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ionen kan de base per deeltjes opnemen</a:t>
            </a:r>
          </a:p>
          <a:p>
            <a:r>
              <a:rPr lang="nl-NL" sz="2000" dirty="0" smtClean="0"/>
              <a:t>Stel de reactievergelijking op </a:t>
            </a:r>
            <a:endParaRPr lang="nl-NL" sz="2000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980729"/>
            <a:ext cx="4041775" cy="936104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Stel de vergelijking van de reactie tussen zoutzuur en aluminiumoxide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391471" cy="4137323"/>
          </a:xfrm>
        </p:spPr>
        <p:txBody>
          <a:bodyPr>
            <a:normAutofit lnSpcReduction="10000"/>
          </a:bodyPr>
          <a:lstStyle/>
          <a:p>
            <a:r>
              <a:rPr lang="nl-NL" sz="2000" dirty="0" smtClean="0"/>
              <a:t>Zoutzuur</a:t>
            </a:r>
          </a:p>
          <a:p>
            <a:pPr lvl="1"/>
            <a:r>
              <a:rPr lang="nl-NL" dirty="0" smtClean="0"/>
              <a:t>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 </a:t>
            </a:r>
            <a:r>
              <a:rPr lang="nl-NL" dirty="0" smtClean="0"/>
              <a:t>  en Cl</a:t>
            </a:r>
            <a:r>
              <a:rPr lang="nl-NL" baseline="30000" dirty="0" smtClean="0"/>
              <a:t>-</a:t>
            </a:r>
            <a:endParaRPr lang="nl-NL" dirty="0" smtClean="0"/>
          </a:p>
          <a:p>
            <a:pPr>
              <a:buNone/>
            </a:pPr>
            <a:r>
              <a:rPr lang="nl-NL" sz="2000" dirty="0" smtClean="0"/>
              <a:t>	aluminiumoxide</a:t>
            </a:r>
          </a:p>
          <a:p>
            <a:pPr lvl="1"/>
            <a:r>
              <a:rPr lang="nl-NL" dirty="0" smtClean="0"/>
              <a:t>Al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r>
              <a:rPr lang="nl-NL" baseline="-25000" dirty="0" smtClean="0"/>
              <a:t>3</a:t>
            </a:r>
            <a:endParaRPr lang="nl-NL" dirty="0" smtClean="0"/>
          </a:p>
          <a:p>
            <a:r>
              <a:rPr lang="nl-NL" sz="2000" dirty="0" smtClean="0"/>
              <a:t>zuur 	</a:t>
            </a:r>
          </a:p>
          <a:p>
            <a:pPr>
              <a:buNone/>
            </a:pPr>
            <a:r>
              <a:rPr lang="nl-NL" sz="2000" dirty="0" smtClean="0"/>
              <a:t> 	base</a:t>
            </a:r>
          </a:p>
          <a:p>
            <a:pPr>
              <a:buNone/>
            </a:pPr>
            <a:r>
              <a:rPr lang="nl-NL" sz="1200" dirty="0" smtClean="0"/>
              <a:t>	</a:t>
            </a:r>
          </a:p>
          <a:p>
            <a:pPr>
              <a:buNone/>
            </a:pPr>
            <a:endParaRPr lang="nl-NL" sz="12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2000" dirty="0" smtClean="0"/>
              <a:t>Het </a:t>
            </a:r>
            <a:r>
              <a:rPr lang="nl-NL" dirty="0" smtClean="0"/>
              <a:t>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</a:t>
            </a:r>
            <a:r>
              <a:rPr lang="nl-NL" sz="2000" dirty="0" smtClean="0"/>
              <a:t>kan een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 afstaan. </a:t>
            </a:r>
          </a:p>
          <a:p>
            <a:pPr>
              <a:buNone/>
            </a:pPr>
            <a:r>
              <a:rPr lang="nl-NL" sz="2000" dirty="0"/>
              <a:t>	</a:t>
            </a:r>
            <a:r>
              <a:rPr lang="nl-NL" sz="2000" dirty="0" smtClean="0"/>
              <a:t>De base O</a:t>
            </a:r>
            <a:r>
              <a:rPr lang="nl-NL" sz="2000" baseline="30000" dirty="0" smtClean="0"/>
              <a:t>2-</a:t>
            </a:r>
            <a:r>
              <a:rPr lang="nl-NL" sz="2000" dirty="0" smtClean="0"/>
              <a:t>  kan 2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opnemen </a:t>
            </a:r>
          </a:p>
          <a:p>
            <a:pPr>
              <a:buNone/>
            </a:pPr>
            <a:r>
              <a:rPr lang="nl-NL" sz="2000" dirty="0" smtClean="0"/>
              <a:t>	dus totaal 3 . 2 = 6 H</a:t>
            </a:r>
            <a:r>
              <a:rPr lang="nl-NL" sz="2000" baseline="30000" dirty="0" smtClean="0"/>
              <a:t>+</a:t>
            </a:r>
            <a:endParaRPr lang="nl-NL" sz="2000" dirty="0" smtClean="0"/>
          </a:p>
          <a:p>
            <a:endParaRPr lang="nl-NL" sz="20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2000" dirty="0" smtClean="0"/>
              <a:t> 6</a:t>
            </a:r>
            <a:r>
              <a:rPr lang="nl-NL" dirty="0" smtClean="0"/>
              <a:t>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 </a:t>
            </a:r>
            <a:r>
              <a:rPr lang="nl-NL" sz="2000" dirty="0" smtClean="0"/>
              <a:t>+</a:t>
            </a:r>
            <a:r>
              <a:rPr lang="nl-NL" dirty="0" smtClean="0"/>
              <a:t>Al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r>
              <a:rPr lang="nl-NL" baseline="-25000" dirty="0" smtClean="0"/>
              <a:t>3</a:t>
            </a:r>
            <a:r>
              <a:rPr lang="nl-NL" dirty="0" smtClean="0"/>
              <a:t>   </a:t>
            </a:r>
            <a:r>
              <a:rPr lang="nl-NL" sz="1800" dirty="0" smtClean="0"/>
              <a:t>→2Al</a:t>
            </a:r>
            <a:r>
              <a:rPr lang="nl-NL" sz="1800" baseline="30000" dirty="0" smtClean="0"/>
              <a:t>3+</a:t>
            </a:r>
            <a:r>
              <a:rPr lang="nl-NL" sz="1800" dirty="0" smtClean="0"/>
              <a:t> </a:t>
            </a:r>
            <a:r>
              <a:rPr lang="nl-NL" sz="2000" dirty="0" smtClean="0"/>
              <a:t>+ </a:t>
            </a:r>
            <a:r>
              <a:rPr lang="nl-NL" dirty="0" smtClean="0"/>
              <a:t>9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</a:t>
            </a:r>
          </a:p>
          <a:p>
            <a:endParaRPr lang="nl-NL" sz="2000" dirty="0" smtClean="0"/>
          </a:p>
        </p:txBody>
      </p:sp>
      <p:sp>
        <p:nvSpPr>
          <p:cNvPr id="10" name="Tekstvak 9"/>
          <p:cNvSpPr txBox="1"/>
          <p:nvPr/>
        </p:nvSpPr>
        <p:spPr>
          <a:xfrm>
            <a:off x="6084168" y="350100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nl-NL" dirty="0" smtClean="0"/>
              <a:t>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endParaRPr lang="nl-NL" dirty="0" smtClean="0"/>
          </a:p>
        </p:txBody>
      </p:sp>
      <p:sp>
        <p:nvSpPr>
          <p:cNvPr id="11" name="Tekstvak 10"/>
          <p:cNvSpPr txBox="1"/>
          <p:nvPr/>
        </p:nvSpPr>
        <p:spPr>
          <a:xfrm>
            <a:off x="6372200" y="386104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</a:t>
            </a:r>
            <a:r>
              <a:rPr lang="nl-NL" baseline="30000" dirty="0" smtClean="0"/>
              <a:t>2─ </a:t>
            </a:r>
            <a:r>
              <a:rPr lang="nl-NL" dirty="0" smtClean="0"/>
              <a:t>in Al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r>
              <a:rPr lang="nl-NL" baseline="-25000" dirty="0" smtClean="0"/>
              <a:t>3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6588224" y="5805264"/>
            <a:ext cx="158417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  <p:bldP spid="11" grpId="0"/>
      <p:bldP spid="12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194</Words>
  <Application>Microsoft Office PowerPoint</Application>
  <PresentationFormat>Diavoorstelling (4:3)</PresentationFormat>
  <Paragraphs>66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Zuren en basen</vt:lpstr>
      <vt:lpstr>Zuur base reactie</vt:lpstr>
      <vt:lpstr>Zuur base reactie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Zuur base reactie</dc:title>
  <dc:creator>Nelly Andela</dc:creator>
  <cp:lastModifiedBy>gebruiker</cp:lastModifiedBy>
  <cp:revision>13</cp:revision>
  <dcterms:created xsi:type="dcterms:W3CDTF">2015-11-24T13:09:59Z</dcterms:created>
  <dcterms:modified xsi:type="dcterms:W3CDTF">2021-11-09T09:49:19Z</dcterms:modified>
</cp:coreProperties>
</file>