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0" r:id="rId4"/>
    <p:sldId id="261" r:id="rId5"/>
    <p:sldId id="263" r:id="rId6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9E267-3335-4D10-BD7A-2BABFDCE81B4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8F5E8-ED83-4684-922A-43D68126AF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Einde </a:t>
            </a:r>
            <a:r>
              <a:rPr lang="nl-NL" smtClean="0"/>
              <a:t>les woensdag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F5E8-ED83-4684-922A-43D68126AF3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-pH</a:t>
            </a:r>
            <a:r>
              <a:rPr lang="nl-NL" dirty="0" smtClean="0"/>
              <a:t> </a:t>
            </a:r>
          </a:p>
          <a:p>
            <a:pPr lvl="1"/>
            <a:endParaRPr lang="nl-NL" dirty="0"/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3,56  </a:t>
            </a:r>
          </a:p>
          <a:p>
            <a:pPr lvl="2"/>
            <a:r>
              <a:rPr lang="nl-NL" dirty="0" smtClean="0"/>
              <a:t>Wat is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3"/>
            <a:r>
              <a:rPr lang="nl-NL" dirty="0" smtClean="0"/>
              <a:t>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10</a:t>
            </a:r>
            <a:r>
              <a:rPr lang="nl-NL" baseline="30000" dirty="0" smtClean="0"/>
              <a:t>-pH</a:t>
            </a:r>
            <a:r>
              <a:rPr lang="nl-NL" dirty="0" smtClean="0"/>
              <a:t>  = </a:t>
            </a:r>
          </a:p>
          <a:p>
            <a:pPr lvl="2"/>
            <a:r>
              <a:rPr lang="nl-NL" dirty="0" smtClean="0"/>
              <a:t>Hoe zit het met significantie</a:t>
            </a:r>
          </a:p>
          <a:p>
            <a:pPr lvl="3"/>
            <a:r>
              <a:rPr lang="nl-NL" dirty="0" smtClean="0"/>
              <a:t>Alleen cijfers na de komma zijn significant bij </a:t>
            </a:r>
            <a:r>
              <a:rPr lang="nl-NL" dirty="0" err="1" smtClean="0"/>
              <a:t>pH</a:t>
            </a:r>
            <a:endParaRPr lang="nl-NL" dirty="0" smtClean="0"/>
          </a:p>
          <a:p>
            <a:pPr lvl="4"/>
            <a:r>
              <a:rPr lang="nl-NL" dirty="0" smtClean="0"/>
              <a:t>Dus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</a:t>
            </a:r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3923928" y="46531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</a:t>
            </a:r>
            <a:r>
              <a:rPr lang="nl-NL" baseline="30000" dirty="0" smtClean="0"/>
              <a:t>-3,56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716016" y="465313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2,754 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771286" y="5799635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</a:t>
            </a:r>
            <a:r>
              <a:rPr lang="nl-NL" dirty="0" smtClean="0"/>
              <a:t>2,8 </a:t>
            </a:r>
            <a:r>
              <a:rPr lang="nl-NL" dirty="0"/>
              <a:t>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Basegraad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pOH</a:t>
            </a:r>
            <a:r>
              <a:rPr lang="nl-NL" dirty="0" smtClean="0"/>
              <a:t> en </a:t>
            </a:r>
            <a:r>
              <a:rPr lang="nl-NL" dirty="0"/>
              <a:t>[</a:t>
            </a:r>
            <a:r>
              <a:rPr lang="nl-NL" dirty="0" smtClean="0"/>
              <a:t>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2"/>
            <a:r>
              <a:rPr lang="nl-NL" sz="3200" dirty="0" err="1" smtClean="0"/>
              <a:t>pOH</a:t>
            </a:r>
            <a:r>
              <a:rPr lang="nl-NL" sz="3200" dirty="0" smtClean="0"/>
              <a:t> = - log 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 ]</a:t>
            </a:r>
          </a:p>
          <a:p>
            <a:pPr lvl="2"/>
            <a:r>
              <a:rPr lang="nl-NL" sz="3200" dirty="0" smtClean="0"/>
              <a:t>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] =</a:t>
            </a:r>
            <a:r>
              <a:rPr lang="nl-NL" sz="3200" dirty="0"/>
              <a:t> </a:t>
            </a:r>
            <a:r>
              <a:rPr lang="nl-NL" sz="3200" dirty="0" smtClean="0"/>
              <a:t>10</a:t>
            </a:r>
            <a:r>
              <a:rPr lang="nl-NL" sz="3200" baseline="30000" dirty="0" smtClean="0"/>
              <a:t>-pOH</a:t>
            </a:r>
            <a:r>
              <a:rPr lang="nl-NL" sz="3200" dirty="0" smtClean="0"/>
              <a:t> </a:t>
            </a:r>
          </a:p>
          <a:p>
            <a:pPr lvl="1">
              <a:buNone/>
            </a:pPr>
            <a:endParaRPr lang="nl-NL" sz="1800" dirty="0"/>
          </a:p>
          <a:p>
            <a:pPr lvl="1"/>
            <a:r>
              <a:rPr lang="nl-NL" dirty="0" smtClean="0"/>
              <a:t>Stel   </a:t>
            </a:r>
            <a:r>
              <a:rPr lang="nl-NL" dirty="0" err="1" smtClean="0"/>
              <a:t>pOH</a:t>
            </a:r>
            <a:r>
              <a:rPr lang="nl-NL" dirty="0" smtClean="0"/>
              <a:t> = 2,530  </a:t>
            </a:r>
          </a:p>
          <a:p>
            <a:pPr lvl="2"/>
            <a:r>
              <a:rPr lang="nl-NL" sz="3200" dirty="0" smtClean="0"/>
              <a:t>Wat is 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 ]</a:t>
            </a:r>
          </a:p>
          <a:p>
            <a:pPr lvl="3"/>
            <a:r>
              <a:rPr lang="nl-NL" sz="2400" dirty="0" smtClean="0"/>
              <a:t> 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= 10</a:t>
            </a:r>
            <a:r>
              <a:rPr lang="nl-NL" sz="2400" baseline="30000" dirty="0" smtClean="0"/>
              <a:t>-pOH</a:t>
            </a:r>
            <a:r>
              <a:rPr lang="nl-NL" sz="2400" dirty="0" smtClean="0"/>
              <a:t>  = </a:t>
            </a:r>
          </a:p>
          <a:p>
            <a:pPr lvl="2"/>
            <a:r>
              <a:rPr lang="nl-NL" dirty="0" smtClean="0"/>
              <a:t>Hoe zit het met significantie</a:t>
            </a:r>
          </a:p>
          <a:p>
            <a:pPr lvl="3"/>
            <a:r>
              <a:rPr lang="nl-NL" sz="2400" dirty="0" smtClean="0"/>
              <a:t>Alleen cijfers na de komma zijn significant bij </a:t>
            </a:r>
            <a:r>
              <a:rPr lang="nl-NL" sz="2400" dirty="0" err="1" smtClean="0"/>
              <a:t>pOH</a:t>
            </a:r>
            <a:endParaRPr lang="nl-NL" sz="2400" dirty="0" smtClean="0"/>
          </a:p>
          <a:p>
            <a:pPr lvl="4"/>
            <a:r>
              <a:rPr lang="nl-NL" sz="2400" dirty="0" smtClean="0"/>
              <a:t>Dus 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</a:t>
            </a:r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211960" y="443711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10</a:t>
            </a:r>
            <a:r>
              <a:rPr lang="nl-NL" sz="2400" baseline="30000" dirty="0" smtClean="0"/>
              <a:t>-2,530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5364088" y="4398203"/>
            <a:ext cx="2987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r>
              <a:rPr lang="nl-NL" sz="2400" dirty="0"/>
              <a:t> </a:t>
            </a:r>
            <a:r>
              <a:rPr lang="nl-NL" sz="2400" dirty="0" smtClean="0"/>
              <a:t>2,9512 </a:t>
            </a:r>
            <a:r>
              <a:rPr lang="nl-NL" sz="2400" dirty="0"/>
              <a:t>• </a:t>
            </a:r>
            <a:r>
              <a:rPr lang="nl-NL" sz="2400" dirty="0" smtClean="0"/>
              <a:t>10</a:t>
            </a:r>
            <a:r>
              <a:rPr lang="nl-NL" sz="2400" baseline="30000" dirty="0" smtClean="0"/>
              <a:t>-3</a:t>
            </a:r>
            <a:r>
              <a:rPr lang="nl-NL" sz="2400" dirty="0" smtClean="0"/>
              <a:t> </a:t>
            </a:r>
            <a:r>
              <a:rPr lang="nl-NL" sz="2400" dirty="0"/>
              <a:t>mol / </a:t>
            </a:r>
            <a:r>
              <a:rPr lang="nl-NL" sz="2400" dirty="0" smtClean="0"/>
              <a:t>L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771286" y="5799635"/>
            <a:ext cx="3248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r>
              <a:rPr lang="nl-NL" sz="2400" dirty="0"/>
              <a:t> </a:t>
            </a:r>
            <a:r>
              <a:rPr lang="nl-NL" sz="2400" dirty="0" smtClean="0"/>
              <a:t>2,95• 10</a:t>
            </a:r>
            <a:r>
              <a:rPr lang="nl-NL" sz="2400" baseline="30000" dirty="0" smtClean="0"/>
              <a:t>-3</a:t>
            </a:r>
            <a:r>
              <a:rPr lang="nl-NL" sz="2400" dirty="0" smtClean="0"/>
              <a:t> </a:t>
            </a:r>
            <a:r>
              <a:rPr lang="nl-NL" sz="2400" dirty="0"/>
              <a:t>mol / 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</a:t>
            </a:r>
            <a:r>
              <a:rPr lang="nl-NL" dirty="0" err="1" smtClean="0"/>
              <a:t>pOH</a:t>
            </a:r>
            <a:endParaRPr lang="nl-NL" dirty="0" smtClean="0"/>
          </a:p>
          <a:p>
            <a:pPr lvl="1"/>
            <a:endParaRPr lang="nl-NL" sz="800" dirty="0"/>
          </a:p>
          <a:p>
            <a:pPr lvl="2"/>
            <a:endParaRPr lang="nl-NL" dirty="0"/>
          </a:p>
          <a:p>
            <a:pPr lvl="2">
              <a:buNone/>
            </a:pPr>
            <a:r>
              <a:rPr lang="nl-NL" dirty="0" smtClean="0"/>
              <a:t>	</a:t>
            </a:r>
          </a:p>
          <a:p>
            <a:pPr lvl="2"/>
            <a:endParaRPr lang="nl-NL" sz="4000" dirty="0"/>
          </a:p>
          <a:p>
            <a:pPr lvl="2">
              <a:buNone/>
            </a:pP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/>
              <a:t>	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2411760" y="2636912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+ </a:t>
            </a:r>
            <a:r>
              <a:rPr lang="nl-NL" sz="2400" dirty="0" err="1" smtClean="0"/>
              <a:t>pOH</a:t>
            </a:r>
            <a:r>
              <a:rPr lang="nl-NL" sz="2400" dirty="0" smtClean="0"/>
              <a:t> = 14</a:t>
            </a:r>
            <a:endParaRPr lang="nl-NL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1259632" y="371703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pOH</a:t>
            </a:r>
            <a:r>
              <a:rPr lang="nl-NL" sz="2400" dirty="0" smtClean="0"/>
              <a:t> = 1,343</a:t>
            </a:r>
            <a:endParaRPr lang="nl-NL" sz="2400" dirty="0"/>
          </a:p>
        </p:txBody>
      </p:sp>
      <p:sp>
        <p:nvSpPr>
          <p:cNvPr id="25" name="Tekstvak 24"/>
          <p:cNvSpPr txBox="1"/>
          <p:nvPr/>
        </p:nvSpPr>
        <p:spPr>
          <a:xfrm>
            <a:off x="2555776" y="458112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= 14,000 – 1,343  </a:t>
            </a:r>
            <a:endParaRPr lang="nl-NL" sz="2400" dirty="0"/>
          </a:p>
        </p:txBody>
      </p:sp>
      <p:sp>
        <p:nvSpPr>
          <p:cNvPr id="26" name="Tekstvak 25"/>
          <p:cNvSpPr txBox="1"/>
          <p:nvPr/>
        </p:nvSpPr>
        <p:spPr>
          <a:xfrm>
            <a:off x="5436096" y="458112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12,657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Verband van </a:t>
            </a:r>
            <a:r>
              <a:rPr lang="nl-NL" dirty="0" err="1" smtClean="0"/>
              <a:t>pOH</a:t>
            </a:r>
            <a:r>
              <a:rPr lang="nl-NL" dirty="0" smtClean="0"/>
              <a:t> en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 	</a:t>
            </a:r>
            <a:r>
              <a:rPr lang="nl-NL" dirty="0" err="1" smtClean="0"/>
              <a:t>pOH</a:t>
            </a:r>
            <a:r>
              <a:rPr lang="nl-NL" dirty="0" smtClean="0"/>
              <a:t> = - log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	[OH</a:t>
            </a:r>
            <a:r>
              <a:rPr lang="nl-NL" baseline="30000" dirty="0" smtClean="0"/>
              <a:t>-</a:t>
            </a:r>
            <a:r>
              <a:rPr lang="nl-NL" dirty="0" smtClean="0"/>
              <a:t>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-pOH</a:t>
            </a:r>
            <a:r>
              <a:rPr lang="nl-NL" dirty="0" smtClean="0"/>
              <a:t> </a:t>
            </a:r>
          </a:p>
          <a:p>
            <a:pPr lvl="1">
              <a:buNone/>
            </a:pPr>
            <a:r>
              <a:rPr lang="nl-NL" dirty="0" smtClean="0"/>
              <a:t>Van </a:t>
            </a:r>
            <a:r>
              <a:rPr lang="nl-NL" dirty="0" err="1" smtClean="0"/>
              <a:t>pH</a:t>
            </a:r>
            <a:r>
              <a:rPr lang="nl-NL" dirty="0" smtClean="0"/>
              <a:t> naar concentratie</a:t>
            </a:r>
            <a:endParaRPr lang="nl-NL" dirty="0"/>
          </a:p>
          <a:p>
            <a:pPr lvl="1">
              <a:buNone/>
            </a:pPr>
            <a:r>
              <a:rPr lang="nl-NL" dirty="0" err="1" smtClean="0"/>
              <a:t>pH</a:t>
            </a:r>
            <a:r>
              <a:rPr lang="nl-NL" dirty="0" smtClean="0"/>
              <a:t> = 8,4    </a:t>
            </a:r>
          </a:p>
          <a:p>
            <a:pPr lvl="2"/>
            <a:r>
              <a:rPr lang="nl-NL" dirty="0" smtClean="0"/>
              <a:t>Bereken de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endParaRPr lang="nl-NL" dirty="0"/>
          </a:p>
          <a:p>
            <a:pPr lvl="3">
              <a:buNone/>
            </a:pPr>
            <a:r>
              <a:rPr lang="nl-NL" sz="2400" dirty="0" err="1" smtClean="0"/>
              <a:t>pOH</a:t>
            </a:r>
            <a:r>
              <a:rPr lang="nl-NL" sz="2400" dirty="0" smtClean="0"/>
              <a:t> = 14,00 - </a:t>
            </a:r>
            <a:r>
              <a:rPr lang="nl-NL" sz="2400" dirty="0" err="1" smtClean="0"/>
              <a:t>pH</a:t>
            </a:r>
            <a:r>
              <a:rPr lang="nl-NL" sz="2400" dirty="0" smtClean="0"/>
              <a:t> = 14,00 -8,4 = 5,6</a:t>
            </a:r>
          </a:p>
          <a:p>
            <a:pPr lvl="3">
              <a:buNone/>
            </a:pPr>
            <a:r>
              <a:rPr lang="nl-NL" sz="2400" dirty="0" smtClean="0"/>
              <a:t>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= 10</a:t>
            </a:r>
            <a:r>
              <a:rPr lang="nl-NL" sz="2400" baseline="30000" dirty="0" smtClean="0"/>
              <a:t>-pOH</a:t>
            </a:r>
          </a:p>
          <a:p>
            <a:pPr lvl="3">
              <a:buNone/>
            </a:pPr>
            <a:r>
              <a:rPr lang="nl-NL" sz="2400" dirty="0" smtClean="0"/>
              <a:t>	Juiste significantie </a:t>
            </a:r>
          </a:p>
          <a:p>
            <a:pPr lvl="4"/>
            <a:r>
              <a:rPr lang="nl-NL" sz="2400" dirty="0" smtClean="0"/>
              <a:t>[OH</a:t>
            </a:r>
            <a:r>
              <a:rPr lang="nl-NL" sz="2400" baseline="30000" dirty="0"/>
              <a:t>-</a:t>
            </a:r>
            <a:r>
              <a:rPr lang="nl-NL" sz="2400" dirty="0" smtClean="0"/>
              <a:t>] = 3 . 10</a:t>
            </a:r>
            <a:r>
              <a:rPr lang="nl-NL" sz="2400" baseline="30000" dirty="0" smtClean="0"/>
              <a:t>-6 </a:t>
            </a:r>
            <a:r>
              <a:rPr lang="nl-NL" sz="2400" dirty="0" smtClean="0"/>
              <a:t> mol /L</a:t>
            </a:r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067944" y="479715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10</a:t>
            </a:r>
            <a:r>
              <a:rPr lang="nl-NL" sz="2400" baseline="30000" dirty="0" smtClean="0"/>
              <a:t>-5,6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5148064" y="479715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2,5112 . 10</a:t>
            </a:r>
            <a:r>
              <a:rPr lang="nl-NL" sz="2400" baseline="30000" dirty="0"/>
              <a:t> </a:t>
            </a:r>
            <a:r>
              <a:rPr lang="nl-NL" sz="2400" baseline="30000" dirty="0" smtClean="0"/>
              <a:t>-6</a:t>
            </a:r>
            <a:r>
              <a:rPr lang="nl-NL" sz="2400" dirty="0" smtClean="0"/>
              <a:t> mol / L</a:t>
            </a:r>
          </a:p>
        </p:txBody>
      </p:sp>
      <p:sp>
        <p:nvSpPr>
          <p:cNvPr id="8" name="Rechthoek 7"/>
          <p:cNvSpPr/>
          <p:nvPr/>
        </p:nvSpPr>
        <p:spPr>
          <a:xfrm>
            <a:off x="4067944" y="4365104"/>
            <a:ext cx="15121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5580112" y="4365104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</a:t>
            </a:r>
            <a:r>
              <a:rPr lang="nl-NL" dirty="0" err="1" smtClean="0"/>
              <a:t>pOH</a:t>
            </a:r>
            <a:endParaRPr lang="nl-NL" dirty="0" smtClean="0"/>
          </a:p>
          <a:p>
            <a:pPr lvl="1">
              <a:buNone/>
            </a:pPr>
            <a:r>
              <a:rPr lang="nl-NL" dirty="0"/>
              <a:t>2H</a:t>
            </a:r>
            <a:r>
              <a:rPr lang="nl-NL" baseline="-25000" dirty="0"/>
              <a:t>2</a:t>
            </a:r>
            <a:r>
              <a:rPr lang="nl-NL" dirty="0"/>
              <a:t>O (l)  ⇄  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 (</a:t>
            </a:r>
            <a:r>
              <a:rPr lang="nl-NL" dirty="0" err="1"/>
              <a:t>aq</a:t>
            </a:r>
            <a:r>
              <a:rPr lang="nl-NL" dirty="0"/>
              <a:t>) +  OH</a:t>
            </a:r>
            <a:r>
              <a:rPr lang="nl-NL" baseline="30000" dirty="0"/>
              <a:t>─</a:t>
            </a:r>
            <a:r>
              <a:rPr lang="nl-NL" dirty="0"/>
              <a:t> (</a:t>
            </a:r>
            <a:r>
              <a:rPr lang="nl-NL" dirty="0" err="1"/>
              <a:t>aq</a:t>
            </a:r>
            <a:r>
              <a:rPr lang="nl-NL" dirty="0" smtClean="0"/>
              <a:t>)</a:t>
            </a:r>
          </a:p>
          <a:p>
            <a:pPr lvl="1"/>
            <a:endParaRPr lang="nl-NL" sz="800" dirty="0"/>
          </a:p>
          <a:p>
            <a:pPr lvl="2">
              <a:buNone/>
            </a:pPr>
            <a:r>
              <a:rPr lang="nl-NL" dirty="0" smtClean="0"/>
              <a:t>	K = </a:t>
            </a:r>
          </a:p>
          <a:p>
            <a:pPr lvl="2"/>
            <a:endParaRPr lang="nl-NL" dirty="0"/>
          </a:p>
          <a:p>
            <a:pPr lvl="2">
              <a:buNone/>
            </a:pPr>
            <a:r>
              <a:rPr lang="nl-NL" dirty="0" smtClean="0"/>
              <a:t>	Neutraal dus </a:t>
            </a:r>
            <a:r>
              <a:rPr lang="nl-NL" dirty="0" err="1" smtClean="0"/>
              <a:t>pH</a:t>
            </a:r>
            <a:r>
              <a:rPr lang="nl-NL" dirty="0" smtClean="0"/>
              <a:t> = 7</a:t>
            </a:r>
          </a:p>
          <a:p>
            <a:pPr lvl="2"/>
            <a:endParaRPr lang="nl-NL" sz="4000" dirty="0"/>
          </a:p>
          <a:p>
            <a:pPr lvl="2"/>
            <a:endParaRPr lang="nl-NL" dirty="0" smtClean="0"/>
          </a:p>
          <a:p>
            <a:pPr lvl="2">
              <a:buNone/>
            </a:pPr>
            <a:r>
              <a:rPr lang="nl-NL" dirty="0" smtClean="0"/>
              <a:t>	</a:t>
            </a:r>
            <a:r>
              <a:rPr lang="nl-NL" dirty="0" err="1" smtClean="0"/>
              <a:t>K</a:t>
            </a:r>
            <a:r>
              <a:rPr lang="nl-NL" baseline="-25000" dirty="0" err="1" smtClean="0"/>
              <a:t>w</a:t>
            </a:r>
            <a:r>
              <a:rPr lang="nl-NL" dirty="0" smtClean="0"/>
              <a:t>   =</a:t>
            </a:r>
          </a:p>
          <a:p>
            <a:pPr lvl="2">
              <a:buNone/>
            </a:pP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/>
              <a:t>	</a:t>
            </a:r>
          </a:p>
        </p:txBody>
      </p:sp>
      <p:pic>
        <p:nvPicPr>
          <p:cNvPr id="10" name="Afbeelding 9" descr="K wa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564904"/>
            <a:ext cx="1180952" cy="695238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4355976" y="335699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] = 10</a:t>
            </a:r>
            <a:r>
              <a:rPr lang="nl-NL" sz="2400" baseline="30000" dirty="0" smtClean="0"/>
              <a:t>-pH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6444208" y="335699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 10</a:t>
            </a:r>
            <a:r>
              <a:rPr lang="nl-NL" sz="2400" baseline="30000" dirty="0" smtClean="0"/>
              <a:t>-7</a:t>
            </a:r>
            <a:r>
              <a:rPr lang="nl-NL" sz="2400" dirty="0" smtClean="0"/>
              <a:t> mol / L 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3491880" y="414908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 : 1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4572000" y="414908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dus [OH</a:t>
            </a:r>
            <a:r>
              <a:rPr lang="nl-NL" sz="2400" baseline="30000" dirty="0" smtClean="0"/>
              <a:t>─</a:t>
            </a:r>
            <a:r>
              <a:rPr lang="nl-NL" sz="2400" dirty="0" smtClean="0"/>
              <a:t> ]  </a:t>
            </a:r>
            <a:endParaRPr lang="nl-NL" sz="2400" dirty="0"/>
          </a:p>
        </p:txBody>
      </p:sp>
      <p:sp>
        <p:nvSpPr>
          <p:cNvPr id="15" name="Tekstvak 14"/>
          <p:cNvSpPr txBox="1"/>
          <p:nvPr/>
        </p:nvSpPr>
        <p:spPr>
          <a:xfrm>
            <a:off x="6084168" y="414908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 10</a:t>
            </a:r>
            <a:r>
              <a:rPr lang="nl-NL" sz="2400" baseline="30000" dirty="0" smtClean="0"/>
              <a:t>-7</a:t>
            </a:r>
            <a:r>
              <a:rPr lang="nl-NL" sz="2400" dirty="0" smtClean="0"/>
              <a:t> mol / L </a:t>
            </a:r>
            <a:endParaRPr lang="nl-NL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1619672" y="407707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   </a:t>
            </a:r>
            <a:r>
              <a:rPr lang="nl-NL" sz="2400" dirty="0" smtClean="0"/>
              <a:t>: OH</a:t>
            </a:r>
            <a:r>
              <a:rPr lang="nl-NL" sz="2400" baseline="30000" dirty="0" smtClean="0"/>
              <a:t>─</a:t>
            </a:r>
            <a:endParaRPr lang="nl-NL" sz="2400" dirty="0"/>
          </a:p>
        </p:txBody>
      </p:sp>
      <p:pic>
        <p:nvPicPr>
          <p:cNvPr id="18" name="Afbeelding 17" descr="K x water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653136"/>
            <a:ext cx="1309235" cy="432048"/>
          </a:xfrm>
          <a:prstGeom prst="rect">
            <a:avLst/>
          </a:prstGeom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25144"/>
            <a:ext cx="198022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kstvak 20"/>
          <p:cNvSpPr txBox="1"/>
          <p:nvPr/>
        </p:nvSpPr>
        <p:spPr>
          <a:xfrm>
            <a:off x="5580112" y="472514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r>
              <a:rPr lang="nl-NL" dirty="0"/>
              <a:t>10</a:t>
            </a:r>
            <a:r>
              <a:rPr lang="nl-NL" baseline="30000" dirty="0"/>
              <a:t>-7</a:t>
            </a:r>
            <a:r>
              <a:rPr lang="nl-NL" dirty="0"/>
              <a:t> • 10</a:t>
            </a:r>
            <a:r>
              <a:rPr lang="nl-NL" baseline="30000" dirty="0"/>
              <a:t>─7</a:t>
            </a:r>
            <a:r>
              <a:rPr lang="nl-NL" dirty="0"/>
              <a:t> </a:t>
            </a:r>
          </a:p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876256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10</a:t>
            </a:r>
            <a:r>
              <a:rPr lang="nl-NL" baseline="30000" dirty="0" smtClean="0"/>
              <a:t>-14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2555776" y="537321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+ </a:t>
            </a:r>
            <a:r>
              <a:rPr lang="nl-NL" sz="2400" dirty="0" err="1" smtClean="0"/>
              <a:t>pOH</a:t>
            </a:r>
            <a:r>
              <a:rPr lang="nl-NL" sz="2400" dirty="0" smtClean="0"/>
              <a:t> = 14,00</a:t>
            </a:r>
            <a:endParaRPr lang="nl-NL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1547664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4139952" y="60932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pH</a:t>
            </a:r>
            <a:r>
              <a:rPr lang="nl-NL" dirty="0" smtClean="0"/>
              <a:t> = 14,00 – 1,34  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5940152" y="60932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12,66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21" grpId="0"/>
      <p:bldP spid="22" grpId="0"/>
      <p:bldP spid="23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261</Words>
  <Application>Microsoft Office PowerPoint</Application>
  <PresentationFormat>Diavoorstelling (4:3)</PresentationFormat>
  <Paragraphs>88</Paragraphs>
  <Slides>5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Zuurgraad</vt:lpstr>
      <vt:lpstr>Basegraad</vt:lpstr>
      <vt:lpstr>Zuurgraad</vt:lpstr>
      <vt:lpstr>Zuurgraad</vt:lpstr>
      <vt:lpstr>Zuurgraad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Zuurgraad</dc:title>
  <dc:creator>Nelly Andela</dc:creator>
  <cp:lastModifiedBy>Nelly Andela</cp:lastModifiedBy>
  <cp:revision>27</cp:revision>
  <dcterms:created xsi:type="dcterms:W3CDTF">2015-12-01T18:57:04Z</dcterms:created>
  <dcterms:modified xsi:type="dcterms:W3CDTF">2019-12-04T11:08:45Z</dcterms:modified>
</cp:coreProperties>
</file>