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2" r:id="rId3"/>
    <p:sldId id="260" r:id="rId4"/>
    <p:sldId id="261" r:id="rId5"/>
    <p:sldId id="263" r:id="rId6"/>
    <p:sldId id="264" r:id="rId7"/>
    <p:sldId id="265" r:id="rId8"/>
    <p:sldId id="259" r:id="rId9"/>
    <p:sldId id="257" r:id="rId10"/>
  </p:sldIdLst>
  <p:sldSz cx="9144000" cy="6858000" type="screen4x3"/>
  <p:notesSz cx="6797675" cy="992663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A9E267-3335-4D10-BD7A-2BABFDCE81B4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B8F5E8-ED83-4684-922A-43D68126AF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Einde </a:t>
            </a:r>
            <a:r>
              <a:rPr lang="nl-NL" smtClean="0"/>
              <a:t>les woensdag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B8F5E8-ED83-4684-922A-43D68126AF32}" type="slidenum">
              <a:rPr lang="nl-NL" smtClean="0"/>
              <a:pPr/>
              <a:t>3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4CD7-6A36-44C0-A7A4-6FEE8EE352FB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4DC15-2191-40FF-9A5E-AE07FDD7FB0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4CD7-6A36-44C0-A7A4-6FEE8EE352FB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4DC15-2191-40FF-9A5E-AE07FDD7FB0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4CD7-6A36-44C0-A7A4-6FEE8EE352FB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4DC15-2191-40FF-9A5E-AE07FDD7FB0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4CD7-6A36-44C0-A7A4-6FEE8EE352FB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4DC15-2191-40FF-9A5E-AE07FDD7FB0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4CD7-6A36-44C0-A7A4-6FEE8EE352FB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4DC15-2191-40FF-9A5E-AE07FDD7FB0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4CD7-6A36-44C0-A7A4-6FEE8EE352FB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4DC15-2191-40FF-9A5E-AE07FDD7FB0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4CD7-6A36-44C0-A7A4-6FEE8EE352FB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4DC15-2191-40FF-9A5E-AE07FDD7FB0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4CD7-6A36-44C0-A7A4-6FEE8EE352FB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4DC15-2191-40FF-9A5E-AE07FDD7FB0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4CD7-6A36-44C0-A7A4-6FEE8EE352FB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4DC15-2191-40FF-9A5E-AE07FDD7FB0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4CD7-6A36-44C0-A7A4-6FEE8EE352FB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4DC15-2191-40FF-9A5E-AE07FDD7FB0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4CD7-6A36-44C0-A7A4-6FEE8EE352FB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4DC15-2191-40FF-9A5E-AE07FDD7FB0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894CD7-6A36-44C0-A7A4-6FEE8EE352FB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4DC15-2191-40FF-9A5E-AE07FDD7FB0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Zuurgraad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r>
              <a:rPr lang="nl-NL" dirty="0" smtClean="0"/>
              <a:t>Verband </a:t>
            </a:r>
            <a:r>
              <a:rPr lang="nl-NL" dirty="0" err="1" smtClean="0"/>
              <a:t>pH</a:t>
            </a:r>
            <a:r>
              <a:rPr lang="nl-NL" dirty="0" smtClean="0"/>
              <a:t> en [H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 ]</a:t>
            </a:r>
          </a:p>
          <a:p>
            <a:pPr lvl="1"/>
            <a:r>
              <a:rPr lang="nl-NL" dirty="0" err="1" smtClean="0"/>
              <a:t>pH</a:t>
            </a:r>
            <a:r>
              <a:rPr lang="nl-NL" dirty="0" smtClean="0"/>
              <a:t> = - log [H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 ]</a:t>
            </a:r>
          </a:p>
          <a:p>
            <a:pPr lvl="1"/>
            <a:r>
              <a:rPr lang="nl-NL" dirty="0" smtClean="0"/>
              <a:t>[H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 ] =</a:t>
            </a:r>
            <a:r>
              <a:rPr lang="nl-NL" dirty="0"/>
              <a:t> </a:t>
            </a:r>
            <a:r>
              <a:rPr lang="nl-NL" dirty="0" smtClean="0"/>
              <a:t>10</a:t>
            </a:r>
            <a:r>
              <a:rPr lang="nl-NL" baseline="30000" dirty="0" smtClean="0"/>
              <a:t>-pH</a:t>
            </a:r>
            <a:r>
              <a:rPr lang="nl-NL" dirty="0" smtClean="0"/>
              <a:t> </a:t>
            </a:r>
          </a:p>
          <a:p>
            <a:pPr lvl="1"/>
            <a:endParaRPr lang="nl-NL" dirty="0"/>
          </a:p>
          <a:p>
            <a:pPr lvl="1"/>
            <a:r>
              <a:rPr lang="nl-NL" dirty="0" err="1" smtClean="0"/>
              <a:t>pH</a:t>
            </a:r>
            <a:r>
              <a:rPr lang="nl-NL" dirty="0" smtClean="0"/>
              <a:t> = 3,56  </a:t>
            </a:r>
          </a:p>
          <a:p>
            <a:pPr lvl="2"/>
            <a:r>
              <a:rPr lang="nl-NL" dirty="0" smtClean="0"/>
              <a:t>Wat is [H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 ]</a:t>
            </a:r>
          </a:p>
          <a:p>
            <a:pPr lvl="3"/>
            <a:r>
              <a:rPr lang="nl-NL" dirty="0" smtClean="0"/>
              <a:t> [H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 ] = 10</a:t>
            </a:r>
            <a:r>
              <a:rPr lang="nl-NL" baseline="30000" dirty="0" smtClean="0"/>
              <a:t>-pH</a:t>
            </a:r>
            <a:r>
              <a:rPr lang="nl-NL" dirty="0" smtClean="0"/>
              <a:t>  = </a:t>
            </a:r>
          </a:p>
          <a:p>
            <a:pPr lvl="2"/>
            <a:r>
              <a:rPr lang="nl-NL" dirty="0" smtClean="0"/>
              <a:t>Hoe zit het met significantie</a:t>
            </a:r>
          </a:p>
          <a:p>
            <a:pPr lvl="3"/>
            <a:r>
              <a:rPr lang="nl-NL" dirty="0" smtClean="0"/>
              <a:t>Alleen cijfers na de komma zijn significant bij </a:t>
            </a:r>
            <a:r>
              <a:rPr lang="nl-NL" dirty="0" err="1" smtClean="0"/>
              <a:t>pH</a:t>
            </a:r>
            <a:endParaRPr lang="nl-NL" dirty="0" smtClean="0"/>
          </a:p>
          <a:p>
            <a:pPr lvl="4"/>
            <a:r>
              <a:rPr lang="nl-NL" dirty="0" smtClean="0"/>
              <a:t>Dus [H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 ] </a:t>
            </a:r>
          </a:p>
          <a:p>
            <a:pPr lvl="3"/>
            <a:endParaRPr lang="nl-NL" dirty="0"/>
          </a:p>
          <a:p>
            <a:pPr lvl="2"/>
            <a:endParaRPr lang="nl-NL" dirty="0" smtClean="0"/>
          </a:p>
          <a:p>
            <a:pPr lvl="1"/>
            <a:endParaRPr lang="nl-NL" dirty="0"/>
          </a:p>
          <a:p>
            <a:pPr lvl="1"/>
            <a:endParaRPr lang="nl-NL" dirty="0"/>
          </a:p>
          <a:p>
            <a:pPr lvl="1"/>
            <a:endParaRPr lang="nl-NL" dirty="0" smtClean="0"/>
          </a:p>
          <a:p>
            <a:pPr lvl="1"/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3923928" y="465313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10</a:t>
            </a:r>
            <a:r>
              <a:rPr lang="nl-NL" baseline="30000" dirty="0" smtClean="0"/>
              <a:t>-3,56</a:t>
            </a:r>
            <a:endParaRPr lang="nl-NL" dirty="0"/>
          </a:p>
        </p:txBody>
      </p:sp>
      <p:sp>
        <p:nvSpPr>
          <p:cNvPr id="7" name="Tekstvak 6"/>
          <p:cNvSpPr txBox="1"/>
          <p:nvPr/>
        </p:nvSpPr>
        <p:spPr>
          <a:xfrm>
            <a:off x="4716016" y="4653136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=</a:t>
            </a:r>
            <a:r>
              <a:rPr lang="nl-NL" dirty="0"/>
              <a:t> 2,754 • 10</a:t>
            </a:r>
            <a:r>
              <a:rPr lang="nl-NL" baseline="30000" dirty="0"/>
              <a:t>-4</a:t>
            </a:r>
            <a:r>
              <a:rPr lang="nl-NL" dirty="0"/>
              <a:t> mol / L</a:t>
            </a:r>
          </a:p>
          <a:p>
            <a:endParaRPr lang="nl-NL" dirty="0"/>
          </a:p>
        </p:txBody>
      </p:sp>
      <p:sp>
        <p:nvSpPr>
          <p:cNvPr id="8" name="Tekstvak 7"/>
          <p:cNvSpPr txBox="1"/>
          <p:nvPr/>
        </p:nvSpPr>
        <p:spPr>
          <a:xfrm>
            <a:off x="3771286" y="5799635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=</a:t>
            </a:r>
            <a:r>
              <a:rPr lang="nl-NL" dirty="0"/>
              <a:t> </a:t>
            </a:r>
            <a:r>
              <a:rPr lang="nl-NL" dirty="0" smtClean="0"/>
              <a:t>2,8 </a:t>
            </a:r>
            <a:r>
              <a:rPr lang="nl-NL" dirty="0"/>
              <a:t>• 10</a:t>
            </a:r>
            <a:r>
              <a:rPr lang="nl-NL" baseline="30000" dirty="0"/>
              <a:t>-4</a:t>
            </a:r>
            <a:r>
              <a:rPr lang="nl-NL" dirty="0"/>
              <a:t> mol / L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Basegraad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/>
          </a:bodyPr>
          <a:lstStyle/>
          <a:p>
            <a:r>
              <a:rPr lang="nl-NL" dirty="0" smtClean="0"/>
              <a:t>Verband </a:t>
            </a:r>
            <a:r>
              <a:rPr lang="nl-NL" dirty="0" err="1" smtClean="0"/>
              <a:t>pOH</a:t>
            </a:r>
            <a:r>
              <a:rPr lang="nl-NL" dirty="0" smtClean="0"/>
              <a:t> en </a:t>
            </a:r>
            <a:r>
              <a:rPr lang="nl-NL" dirty="0"/>
              <a:t>[</a:t>
            </a:r>
            <a:r>
              <a:rPr lang="nl-NL" dirty="0" smtClean="0"/>
              <a:t>OH</a:t>
            </a:r>
            <a:r>
              <a:rPr lang="nl-NL" baseline="30000" dirty="0" smtClean="0"/>
              <a:t>-</a:t>
            </a:r>
            <a:r>
              <a:rPr lang="nl-NL" dirty="0" smtClean="0"/>
              <a:t>]</a:t>
            </a:r>
          </a:p>
          <a:p>
            <a:pPr lvl="2"/>
            <a:r>
              <a:rPr lang="nl-NL" sz="3200" dirty="0" err="1" smtClean="0"/>
              <a:t>pOH</a:t>
            </a:r>
            <a:r>
              <a:rPr lang="nl-NL" sz="3200" dirty="0" smtClean="0"/>
              <a:t> = - log [OH</a:t>
            </a:r>
            <a:r>
              <a:rPr lang="nl-NL" sz="3200" baseline="30000" dirty="0" smtClean="0"/>
              <a:t>-</a:t>
            </a:r>
            <a:r>
              <a:rPr lang="nl-NL" sz="3200" dirty="0" smtClean="0"/>
              <a:t> ]</a:t>
            </a:r>
          </a:p>
          <a:p>
            <a:pPr lvl="2"/>
            <a:r>
              <a:rPr lang="nl-NL" sz="3200" dirty="0" smtClean="0"/>
              <a:t>[OH</a:t>
            </a:r>
            <a:r>
              <a:rPr lang="nl-NL" sz="3200" baseline="30000" dirty="0" smtClean="0"/>
              <a:t>-</a:t>
            </a:r>
            <a:r>
              <a:rPr lang="nl-NL" sz="3200" dirty="0" smtClean="0"/>
              <a:t>] =</a:t>
            </a:r>
            <a:r>
              <a:rPr lang="nl-NL" sz="3200" dirty="0"/>
              <a:t> </a:t>
            </a:r>
            <a:r>
              <a:rPr lang="nl-NL" sz="3200" dirty="0" smtClean="0"/>
              <a:t>10</a:t>
            </a:r>
            <a:r>
              <a:rPr lang="nl-NL" sz="3200" baseline="30000" dirty="0" smtClean="0"/>
              <a:t>-pOH</a:t>
            </a:r>
            <a:r>
              <a:rPr lang="nl-NL" sz="3200" dirty="0" smtClean="0"/>
              <a:t> </a:t>
            </a:r>
          </a:p>
          <a:p>
            <a:pPr lvl="1">
              <a:buNone/>
            </a:pPr>
            <a:endParaRPr lang="nl-NL" sz="1800" dirty="0"/>
          </a:p>
          <a:p>
            <a:pPr lvl="1"/>
            <a:r>
              <a:rPr lang="nl-NL" dirty="0" smtClean="0"/>
              <a:t>Stel   </a:t>
            </a:r>
            <a:r>
              <a:rPr lang="nl-NL" dirty="0" err="1" smtClean="0"/>
              <a:t>pOH</a:t>
            </a:r>
            <a:r>
              <a:rPr lang="nl-NL" dirty="0" smtClean="0"/>
              <a:t> = 2,530  </a:t>
            </a:r>
          </a:p>
          <a:p>
            <a:pPr lvl="2"/>
            <a:r>
              <a:rPr lang="nl-NL" sz="3200" dirty="0" smtClean="0"/>
              <a:t>Wat is [OH</a:t>
            </a:r>
            <a:r>
              <a:rPr lang="nl-NL" sz="3200" baseline="30000" dirty="0" smtClean="0"/>
              <a:t>-</a:t>
            </a:r>
            <a:r>
              <a:rPr lang="nl-NL" sz="3200" dirty="0" smtClean="0"/>
              <a:t> ]</a:t>
            </a:r>
          </a:p>
          <a:p>
            <a:pPr lvl="3"/>
            <a:r>
              <a:rPr lang="nl-NL" sz="2400" dirty="0" smtClean="0"/>
              <a:t> [OH</a:t>
            </a:r>
            <a:r>
              <a:rPr lang="nl-NL" sz="2400" baseline="30000" dirty="0" smtClean="0"/>
              <a:t>-</a:t>
            </a:r>
            <a:r>
              <a:rPr lang="nl-NL" sz="2400" dirty="0" smtClean="0"/>
              <a:t>] = 10</a:t>
            </a:r>
            <a:r>
              <a:rPr lang="nl-NL" sz="2400" baseline="30000" dirty="0" smtClean="0"/>
              <a:t>-pOH</a:t>
            </a:r>
            <a:r>
              <a:rPr lang="nl-NL" sz="2400" dirty="0" smtClean="0"/>
              <a:t>  = </a:t>
            </a:r>
          </a:p>
          <a:p>
            <a:pPr lvl="2"/>
            <a:r>
              <a:rPr lang="nl-NL" dirty="0" smtClean="0"/>
              <a:t>Hoe zit het met significantie</a:t>
            </a:r>
          </a:p>
          <a:p>
            <a:pPr lvl="3"/>
            <a:r>
              <a:rPr lang="nl-NL" sz="2400" dirty="0" smtClean="0"/>
              <a:t>Alleen cijfers na de komma zijn significant bij </a:t>
            </a:r>
            <a:r>
              <a:rPr lang="nl-NL" sz="2400" dirty="0" err="1" smtClean="0"/>
              <a:t>pOH</a:t>
            </a:r>
            <a:endParaRPr lang="nl-NL" sz="2400" dirty="0" smtClean="0"/>
          </a:p>
          <a:p>
            <a:pPr lvl="4"/>
            <a:r>
              <a:rPr lang="nl-NL" sz="2400" dirty="0" smtClean="0"/>
              <a:t>Dus [OH</a:t>
            </a:r>
            <a:r>
              <a:rPr lang="nl-NL" sz="2400" baseline="30000" dirty="0" smtClean="0"/>
              <a:t>-</a:t>
            </a:r>
            <a:r>
              <a:rPr lang="nl-NL" sz="2400" dirty="0" smtClean="0"/>
              <a:t>] </a:t>
            </a:r>
          </a:p>
          <a:p>
            <a:pPr lvl="3"/>
            <a:endParaRPr lang="nl-NL" dirty="0"/>
          </a:p>
          <a:p>
            <a:pPr lvl="2"/>
            <a:endParaRPr lang="nl-NL" dirty="0" smtClean="0"/>
          </a:p>
          <a:p>
            <a:pPr lvl="1"/>
            <a:endParaRPr lang="nl-NL" dirty="0"/>
          </a:p>
          <a:p>
            <a:pPr lvl="1"/>
            <a:endParaRPr lang="nl-NL" dirty="0"/>
          </a:p>
          <a:p>
            <a:pPr lvl="1"/>
            <a:endParaRPr lang="nl-NL" dirty="0" smtClean="0"/>
          </a:p>
          <a:p>
            <a:pPr lvl="1"/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4211960" y="4437112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10</a:t>
            </a:r>
            <a:r>
              <a:rPr lang="nl-NL" sz="2400" baseline="30000" dirty="0" smtClean="0"/>
              <a:t>-2,530</a:t>
            </a:r>
            <a:endParaRPr lang="nl-NL" sz="2400" dirty="0"/>
          </a:p>
        </p:txBody>
      </p:sp>
      <p:sp>
        <p:nvSpPr>
          <p:cNvPr id="7" name="Tekstvak 6"/>
          <p:cNvSpPr txBox="1"/>
          <p:nvPr/>
        </p:nvSpPr>
        <p:spPr>
          <a:xfrm>
            <a:off x="5364088" y="4398203"/>
            <a:ext cx="2987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=</a:t>
            </a:r>
            <a:r>
              <a:rPr lang="nl-NL" sz="2400" dirty="0"/>
              <a:t> </a:t>
            </a:r>
            <a:r>
              <a:rPr lang="nl-NL" sz="2400" dirty="0" smtClean="0"/>
              <a:t>2,9512 </a:t>
            </a:r>
            <a:r>
              <a:rPr lang="nl-NL" sz="2400" dirty="0"/>
              <a:t>• </a:t>
            </a:r>
            <a:r>
              <a:rPr lang="nl-NL" sz="2400" dirty="0" smtClean="0"/>
              <a:t>10</a:t>
            </a:r>
            <a:r>
              <a:rPr lang="nl-NL" sz="2400" baseline="30000" dirty="0" smtClean="0"/>
              <a:t>-3</a:t>
            </a:r>
            <a:r>
              <a:rPr lang="nl-NL" sz="2400" dirty="0" smtClean="0"/>
              <a:t> </a:t>
            </a:r>
            <a:r>
              <a:rPr lang="nl-NL" sz="2400" dirty="0"/>
              <a:t>mol / </a:t>
            </a:r>
            <a:r>
              <a:rPr lang="nl-NL" sz="2400" dirty="0" smtClean="0"/>
              <a:t>L</a:t>
            </a: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3771286" y="5799635"/>
            <a:ext cx="324898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=</a:t>
            </a:r>
            <a:r>
              <a:rPr lang="nl-NL" sz="2400" dirty="0"/>
              <a:t> </a:t>
            </a:r>
            <a:r>
              <a:rPr lang="nl-NL" sz="2400" dirty="0" smtClean="0"/>
              <a:t>2,95• 10</a:t>
            </a:r>
            <a:r>
              <a:rPr lang="nl-NL" sz="2400" baseline="30000" dirty="0" smtClean="0"/>
              <a:t>-3</a:t>
            </a:r>
            <a:r>
              <a:rPr lang="nl-NL" sz="2400" dirty="0" smtClean="0"/>
              <a:t> </a:t>
            </a:r>
            <a:r>
              <a:rPr lang="nl-NL" sz="2400" dirty="0"/>
              <a:t>mol / L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Zuurgraad</a:t>
            </a:r>
            <a:endParaRPr lang="nl-NL" dirty="0"/>
          </a:p>
        </p:txBody>
      </p:sp>
      <p:sp>
        <p:nvSpPr>
          <p:cNvPr id="8" name="Tijdelijke aanduiding voor inhoud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Verband </a:t>
            </a:r>
            <a:r>
              <a:rPr lang="nl-NL" dirty="0" err="1" smtClean="0"/>
              <a:t>pH</a:t>
            </a:r>
            <a:r>
              <a:rPr lang="nl-NL" dirty="0" smtClean="0"/>
              <a:t> en </a:t>
            </a:r>
            <a:r>
              <a:rPr lang="nl-NL" dirty="0" err="1" smtClean="0"/>
              <a:t>pOH</a:t>
            </a:r>
            <a:endParaRPr lang="nl-NL" dirty="0" smtClean="0"/>
          </a:p>
          <a:p>
            <a:pPr lvl="1"/>
            <a:endParaRPr lang="nl-NL" sz="800" dirty="0"/>
          </a:p>
          <a:p>
            <a:pPr lvl="2"/>
            <a:endParaRPr lang="nl-NL" dirty="0"/>
          </a:p>
          <a:p>
            <a:pPr lvl="2">
              <a:buNone/>
            </a:pPr>
            <a:r>
              <a:rPr lang="nl-NL" dirty="0" smtClean="0"/>
              <a:t>	</a:t>
            </a:r>
          </a:p>
          <a:p>
            <a:pPr lvl="2"/>
            <a:endParaRPr lang="nl-NL" sz="4000" dirty="0"/>
          </a:p>
          <a:p>
            <a:pPr lvl="2">
              <a:buNone/>
            </a:pPr>
            <a:r>
              <a:rPr lang="nl-NL" dirty="0" smtClean="0"/>
              <a:t> </a:t>
            </a:r>
          </a:p>
          <a:p>
            <a:pPr lvl="2">
              <a:buNone/>
            </a:pPr>
            <a:r>
              <a:rPr lang="nl-NL" dirty="0"/>
              <a:t>	</a:t>
            </a:r>
          </a:p>
        </p:txBody>
      </p:sp>
      <p:sp>
        <p:nvSpPr>
          <p:cNvPr id="23" name="Tekstvak 22"/>
          <p:cNvSpPr txBox="1"/>
          <p:nvPr/>
        </p:nvSpPr>
        <p:spPr>
          <a:xfrm>
            <a:off x="2411760" y="2636912"/>
            <a:ext cx="302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 smtClean="0"/>
              <a:t>pH</a:t>
            </a:r>
            <a:r>
              <a:rPr lang="nl-NL" sz="2400" dirty="0" smtClean="0"/>
              <a:t> + </a:t>
            </a:r>
            <a:r>
              <a:rPr lang="nl-NL" sz="2400" dirty="0" err="1" smtClean="0"/>
              <a:t>pOH</a:t>
            </a:r>
            <a:r>
              <a:rPr lang="nl-NL" sz="2400" dirty="0" smtClean="0"/>
              <a:t> = 14</a:t>
            </a:r>
            <a:endParaRPr lang="nl-NL" sz="2400" dirty="0"/>
          </a:p>
        </p:txBody>
      </p:sp>
      <p:sp>
        <p:nvSpPr>
          <p:cNvPr id="24" name="Tekstvak 23"/>
          <p:cNvSpPr txBox="1"/>
          <p:nvPr/>
        </p:nvSpPr>
        <p:spPr>
          <a:xfrm>
            <a:off x="1259632" y="3717032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 smtClean="0"/>
              <a:t>pOH</a:t>
            </a:r>
            <a:r>
              <a:rPr lang="nl-NL" sz="2400" dirty="0" smtClean="0"/>
              <a:t> = 1,343</a:t>
            </a:r>
            <a:endParaRPr lang="nl-NL" sz="2400" dirty="0"/>
          </a:p>
        </p:txBody>
      </p:sp>
      <p:sp>
        <p:nvSpPr>
          <p:cNvPr id="25" name="Tekstvak 24"/>
          <p:cNvSpPr txBox="1"/>
          <p:nvPr/>
        </p:nvSpPr>
        <p:spPr>
          <a:xfrm>
            <a:off x="2555776" y="458112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 smtClean="0"/>
              <a:t>pH</a:t>
            </a:r>
            <a:r>
              <a:rPr lang="nl-NL" sz="2400" dirty="0" smtClean="0"/>
              <a:t> = 14,000 – 1,343  </a:t>
            </a:r>
            <a:endParaRPr lang="nl-NL" sz="2400" dirty="0"/>
          </a:p>
        </p:txBody>
      </p:sp>
      <p:sp>
        <p:nvSpPr>
          <p:cNvPr id="26" name="Tekstvak 25"/>
          <p:cNvSpPr txBox="1"/>
          <p:nvPr/>
        </p:nvSpPr>
        <p:spPr>
          <a:xfrm>
            <a:off x="5436096" y="4581128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= 12,657</a:t>
            </a:r>
            <a:endParaRPr lang="nl-NL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5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Zuurgraad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Verband van </a:t>
            </a:r>
            <a:r>
              <a:rPr lang="nl-NL" dirty="0" err="1" smtClean="0"/>
              <a:t>pOH</a:t>
            </a:r>
            <a:r>
              <a:rPr lang="nl-NL" dirty="0" smtClean="0"/>
              <a:t> en [OH</a:t>
            </a:r>
            <a:r>
              <a:rPr lang="nl-NL" baseline="30000" dirty="0" smtClean="0"/>
              <a:t>-</a:t>
            </a:r>
            <a:r>
              <a:rPr lang="nl-NL" dirty="0" smtClean="0"/>
              <a:t>]</a:t>
            </a:r>
          </a:p>
          <a:p>
            <a:pPr lvl="1">
              <a:buNone/>
            </a:pPr>
            <a:r>
              <a:rPr lang="nl-NL" dirty="0" smtClean="0"/>
              <a:t> 	</a:t>
            </a:r>
            <a:r>
              <a:rPr lang="nl-NL" dirty="0" err="1" smtClean="0"/>
              <a:t>pOH</a:t>
            </a:r>
            <a:r>
              <a:rPr lang="nl-NL" dirty="0" smtClean="0"/>
              <a:t> = - log [OH</a:t>
            </a:r>
            <a:r>
              <a:rPr lang="nl-NL" baseline="30000" dirty="0" smtClean="0"/>
              <a:t>-</a:t>
            </a:r>
            <a:r>
              <a:rPr lang="nl-NL" dirty="0" smtClean="0"/>
              <a:t>]</a:t>
            </a:r>
          </a:p>
          <a:p>
            <a:pPr lvl="1">
              <a:buNone/>
            </a:pPr>
            <a:r>
              <a:rPr lang="nl-NL" dirty="0" smtClean="0"/>
              <a:t>	[OH</a:t>
            </a:r>
            <a:r>
              <a:rPr lang="nl-NL" baseline="30000" dirty="0" smtClean="0"/>
              <a:t>-</a:t>
            </a:r>
            <a:r>
              <a:rPr lang="nl-NL" dirty="0" smtClean="0"/>
              <a:t>] =</a:t>
            </a:r>
            <a:r>
              <a:rPr lang="nl-NL" dirty="0"/>
              <a:t> </a:t>
            </a:r>
            <a:r>
              <a:rPr lang="nl-NL" dirty="0" smtClean="0"/>
              <a:t>10</a:t>
            </a:r>
            <a:r>
              <a:rPr lang="nl-NL" baseline="30000" dirty="0" smtClean="0"/>
              <a:t>-pOH</a:t>
            </a:r>
            <a:r>
              <a:rPr lang="nl-NL" dirty="0" smtClean="0"/>
              <a:t> </a:t>
            </a:r>
          </a:p>
          <a:p>
            <a:pPr lvl="1">
              <a:buNone/>
            </a:pPr>
            <a:r>
              <a:rPr lang="nl-NL" dirty="0" smtClean="0"/>
              <a:t>Van </a:t>
            </a:r>
            <a:r>
              <a:rPr lang="nl-NL" dirty="0" err="1" smtClean="0"/>
              <a:t>pH</a:t>
            </a:r>
            <a:r>
              <a:rPr lang="nl-NL" dirty="0" smtClean="0"/>
              <a:t> naar concentratie</a:t>
            </a:r>
            <a:endParaRPr lang="nl-NL" dirty="0"/>
          </a:p>
          <a:p>
            <a:pPr lvl="1">
              <a:buNone/>
            </a:pPr>
            <a:r>
              <a:rPr lang="nl-NL" dirty="0" err="1" smtClean="0"/>
              <a:t>pH</a:t>
            </a:r>
            <a:r>
              <a:rPr lang="nl-NL" dirty="0" smtClean="0"/>
              <a:t> = 8,4    </a:t>
            </a:r>
          </a:p>
          <a:p>
            <a:pPr lvl="2"/>
            <a:r>
              <a:rPr lang="nl-NL" dirty="0" smtClean="0"/>
              <a:t>Bereken de [OH</a:t>
            </a:r>
            <a:r>
              <a:rPr lang="nl-NL" baseline="30000" dirty="0" smtClean="0"/>
              <a:t>-</a:t>
            </a:r>
            <a:r>
              <a:rPr lang="nl-NL" dirty="0" smtClean="0"/>
              <a:t>]</a:t>
            </a:r>
            <a:endParaRPr lang="nl-NL" dirty="0"/>
          </a:p>
          <a:p>
            <a:pPr lvl="3">
              <a:buNone/>
            </a:pPr>
            <a:r>
              <a:rPr lang="nl-NL" sz="2400" dirty="0" err="1" smtClean="0"/>
              <a:t>pOH</a:t>
            </a:r>
            <a:r>
              <a:rPr lang="nl-NL" sz="2400" dirty="0" smtClean="0"/>
              <a:t> = 14,00 - </a:t>
            </a:r>
            <a:r>
              <a:rPr lang="nl-NL" sz="2400" dirty="0" err="1" smtClean="0"/>
              <a:t>pH</a:t>
            </a:r>
            <a:r>
              <a:rPr lang="nl-NL" sz="2400" dirty="0" smtClean="0"/>
              <a:t> = 14,00 -8,4 = 5,6</a:t>
            </a:r>
          </a:p>
          <a:p>
            <a:pPr lvl="3">
              <a:buNone/>
            </a:pPr>
            <a:r>
              <a:rPr lang="nl-NL" sz="2400" dirty="0" smtClean="0"/>
              <a:t>[OH</a:t>
            </a:r>
            <a:r>
              <a:rPr lang="nl-NL" sz="2400" baseline="30000" dirty="0" smtClean="0"/>
              <a:t>-</a:t>
            </a:r>
            <a:r>
              <a:rPr lang="nl-NL" sz="2400" dirty="0" smtClean="0"/>
              <a:t>] = 10</a:t>
            </a:r>
            <a:r>
              <a:rPr lang="nl-NL" sz="2400" baseline="30000" dirty="0" smtClean="0"/>
              <a:t>-pOH</a:t>
            </a:r>
          </a:p>
          <a:p>
            <a:pPr lvl="3">
              <a:buNone/>
            </a:pPr>
            <a:r>
              <a:rPr lang="nl-NL" sz="2400" dirty="0" smtClean="0"/>
              <a:t>	Juiste significantie </a:t>
            </a:r>
          </a:p>
          <a:p>
            <a:pPr lvl="4"/>
            <a:r>
              <a:rPr lang="nl-NL" sz="2400" dirty="0" smtClean="0"/>
              <a:t>[OH</a:t>
            </a:r>
            <a:r>
              <a:rPr lang="nl-NL" sz="2400" baseline="30000" dirty="0"/>
              <a:t>-</a:t>
            </a:r>
            <a:r>
              <a:rPr lang="nl-NL" sz="2400" dirty="0" smtClean="0"/>
              <a:t>] = 3 . 10</a:t>
            </a:r>
            <a:r>
              <a:rPr lang="nl-NL" sz="2400" baseline="30000" dirty="0" smtClean="0"/>
              <a:t>-6 </a:t>
            </a:r>
            <a:r>
              <a:rPr lang="nl-NL" sz="2400" dirty="0" smtClean="0"/>
              <a:t> mol /L</a:t>
            </a:r>
          </a:p>
          <a:p>
            <a:pPr lvl="1"/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4067944" y="4797152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= 10</a:t>
            </a:r>
            <a:r>
              <a:rPr lang="nl-NL" sz="2400" baseline="30000" dirty="0" smtClean="0"/>
              <a:t>-5,6</a:t>
            </a:r>
            <a:endParaRPr lang="nl-NL" sz="2400" dirty="0"/>
          </a:p>
        </p:txBody>
      </p:sp>
      <p:sp>
        <p:nvSpPr>
          <p:cNvPr id="7" name="Tekstvak 6"/>
          <p:cNvSpPr txBox="1"/>
          <p:nvPr/>
        </p:nvSpPr>
        <p:spPr>
          <a:xfrm>
            <a:off x="5148064" y="4797152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= 2,5112 . 10</a:t>
            </a:r>
            <a:r>
              <a:rPr lang="nl-NL" sz="2400" baseline="30000" dirty="0"/>
              <a:t> </a:t>
            </a:r>
            <a:r>
              <a:rPr lang="nl-NL" sz="2400" baseline="30000" dirty="0" smtClean="0"/>
              <a:t>-6</a:t>
            </a:r>
            <a:r>
              <a:rPr lang="nl-NL" sz="2400" dirty="0" smtClean="0"/>
              <a:t> mol / L</a:t>
            </a:r>
          </a:p>
        </p:txBody>
      </p:sp>
      <p:sp>
        <p:nvSpPr>
          <p:cNvPr id="8" name="Rechthoek 7"/>
          <p:cNvSpPr/>
          <p:nvPr/>
        </p:nvSpPr>
        <p:spPr>
          <a:xfrm>
            <a:off x="4067944" y="4365104"/>
            <a:ext cx="1512168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/>
          <p:cNvSpPr/>
          <p:nvPr/>
        </p:nvSpPr>
        <p:spPr>
          <a:xfrm>
            <a:off x="5580112" y="4365104"/>
            <a:ext cx="72008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Zuurgraad</a:t>
            </a:r>
            <a:endParaRPr lang="nl-NL" dirty="0"/>
          </a:p>
        </p:txBody>
      </p:sp>
      <p:sp>
        <p:nvSpPr>
          <p:cNvPr id="8" name="Tijdelijke aanduiding voor inhoud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 smtClean="0"/>
              <a:t>Verband </a:t>
            </a:r>
            <a:r>
              <a:rPr lang="nl-NL" dirty="0" err="1" smtClean="0"/>
              <a:t>pH</a:t>
            </a:r>
            <a:r>
              <a:rPr lang="nl-NL" dirty="0" smtClean="0"/>
              <a:t> en </a:t>
            </a:r>
            <a:r>
              <a:rPr lang="nl-NL" dirty="0" err="1" smtClean="0"/>
              <a:t>pOH</a:t>
            </a:r>
            <a:endParaRPr lang="nl-NL" dirty="0" smtClean="0"/>
          </a:p>
          <a:p>
            <a:pPr lvl="1">
              <a:buNone/>
            </a:pPr>
            <a:r>
              <a:rPr lang="nl-NL" dirty="0"/>
              <a:t>2H</a:t>
            </a:r>
            <a:r>
              <a:rPr lang="nl-NL" baseline="-25000" dirty="0"/>
              <a:t>2</a:t>
            </a:r>
            <a:r>
              <a:rPr lang="nl-NL" dirty="0"/>
              <a:t>O (l)  ⇄  H</a:t>
            </a:r>
            <a:r>
              <a:rPr lang="nl-NL" baseline="-25000" dirty="0"/>
              <a:t>3</a:t>
            </a:r>
            <a:r>
              <a:rPr lang="nl-NL" dirty="0"/>
              <a:t>O</a:t>
            </a:r>
            <a:r>
              <a:rPr lang="nl-NL" baseline="30000" dirty="0"/>
              <a:t>+</a:t>
            </a:r>
            <a:r>
              <a:rPr lang="nl-NL" dirty="0"/>
              <a:t> (</a:t>
            </a:r>
            <a:r>
              <a:rPr lang="nl-NL" dirty="0" err="1"/>
              <a:t>aq</a:t>
            </a:r>
            <a:r>
              <a:rPr lang="nl-NL" dirty="0"/>
              <a:t>) +  OH</a:t>
            </a:r>
            <a:r>
              <a:rPr lang="nl-NL" baseline="30000" dirty="0"/>
              <a:t>─</a:t>
            </a:r>
            <a:r>
              <a:rPr lang="nl-NL" dirty="0"/>
              <a:t> (</a:t>
            </a:r>
            <a:r>
              <a:rPr lang="nl-NL" dirty="0" err="1"/>
              <a:t>aq</a:t>
            </a:r>
            <a:r>
              <a:rPr lang="nl-NL" dirty="0" smtClean="0"/>
              <a:t>)</a:t>
            </a:r>
          </a:p>
          <a:p>
            <a:pPr lvl="1"/>
            <a:endParaRPr lang="nl-NL" sz="800" dirty="0"/>
          </a:p>
          <a:p>
            <a:pPr lvl="2">
              <a:buNone/>
            </a:pPr>
            <a:r>
              <a:rPr lang="nl-NL" dirty="0" smtClean="0"/>
              <a:t>	K = </a:t>
            </a:r>
          </a:p>
          <a:p>
            <a:pPr lvl="2"/>
            <a:endParaRPr lang="nl-NL" dirty="0"/>
          </a:p>
          <a:p>
            <a:pPr lvl="2">
              <a:buNone/>
            </a:pPr>
            <a:r>
              <a:rPr lang="nl-NL" dirty="0" smtClean="0"/>
              <a:t>	Neutraal dus </a:t>
            </a:r>
            <a:r>
              <a:rPr lang="nl-NL" dirty="0" err="1" smtClean="0"/>
              <a:t>pH</a:t>
            </a:r>
            <a:r>
              <a:rPr lang="nl-NL" dirty="0" smtClean="0"/>
              <a:t> = 7</a:t>
            </a:r>
          </a:p>
          <a:p>
            <a:pPr lvl="2"/>
            <a:endParaRPr lang="nl-NL" sz="4000" dirty="0"/>
          </a:p>
          <a:p>
            <a:pPr lvl="2"/>
            <a:endParaRPr lang="nl-NL" dirty="0" smtClean="0"/>
          </a:p>
          <a:p>
            <a:pPr lvl="2">
              <a:buNone/>
            </a:pPr>
            <a:r>
              <a:rPr lang="nl-NL" dirty="0" smtClean="0"/>
              <a:t>	</a:t>
            </a:r>
            <a:r>
              <a:rPr lang="nl-NL" dirty="0" err="1" smtClean="0"/>
              <a:t>K</a:t>
            </a:r>
            <a:r>
              <a:rPr lang="nl-NL" baseline="-25000" dirty="0" err="1" smtClean="0"/>
              <a:t>w</a:t>
            </a:r>
            <a:r>
              <a:rPr lang="nl-NL" dirty="0" smtClean="0"/>
              <a:t>   =</a:t>
            </a:r>
          </a:p>
          <a:p>
            <a:pPr lvl="2">
              <a:buNone/>
            </a:pPr>
            <a:r>
              <a:rPr lang="nl-NL" dirty="0" smtClean="0"/>
              <a:t> </a:t>
            </a:r>
          </a:p>
          <a:p>
            <a:pPr lvl="2">
              <a:buNone/>
            </a:pPr>
            <a:r>
              <a:rPr lang="nl-NL" dirty="0"/>
              <a:t>	</a:t>
            </a:r>
          </a:p>
        </p:txBody>
      </p:sp>
      <p:pic>
        <p:nvPicPr>
          <p:cNvPr id="10" name="Afbeelding 9" descr="K wat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11760" y="2564904"/>
            <a:ext cx="1180952" cy="695238"/>
          </a:xfrm>
          <a:prstGeom prst="rect">
            <a:avLst/>
          </a:prstGeom>
        </p:spPr>
      </p:pic>
      <p:sp>
        <p:nvSpPr>
          <p:cNvPr id="11" name="Tekstvak 10"/>
          <p:cNvSpPr txBox="1"/>
          <p:nvPr/>
        </p:nvSpPr>
        <p:spPr>
          <a:xfrm>
            <a:off x="4355976" y="3356992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[H</a:t>
            </a:r>
            <a:r>
              <a:rPr lang="nl-NL" sz="2400" baseline="-25000" dirty="0" smtClean="0"/>
              <a:t>3</a:t>
            </a:r>
            <a:r>
              <a:rPr lang="nl-NL" sz="2400" dirty="0" smtClean="0"/>
              <a:t>O</a:t>
            </a:r>
            <a:r>
              <a:rPr lang="nl-NL" sz="2400" baseline="30000" dirty="0" smtClean="0"/>
              <a:t>+</a:t>
            </a:r>
            <a:r>
              <a:rPr lang="nl-NL" sz="2400" dirty="0" smtClean="0"/>
              <a:t> ] = 10</a:t>
            </a:r>
            <a:r>
              <a:rPr lang="nl-NL" sz="2400" baseline="30000" dirty="0" smtClean="0"/>
              <a:t>-pH</a:t>
            </a:r>
            <a:endParaRPr lang="nl-NL" sz="2400" dirty="0"/>
          </a:p>
        </p:txBody>
      </p:sp>
      <p:sp>
        <p:nvSpPr>
          <p:cNvPr id="12" name="Tekstvak 11"/>
          <p:cNvSpPr txBox="1"/>
          <p:nvPr/>
        </p:nvSpPr>
        <p:spPr>
          <a:xfrm>
            <a:off x="6444208" y="3356992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=  10</a:t>
            </a:r>
            <a:r>
              <a:rPr lang="nl-NL" sz="2400" baseline="30000" dirty="0" smtClean="0"/>
              <a:t>-7</a:t>
            </a:r>
            <a:r>
              <a:rPr lang="nl-NL" sz="2400" dirty="0" smtClean="0"/>
              <a:t> mol / L </a:t>
            </a:r>
            <a:endParaRPr lang="nl-NL" sz="2400" dirty="0"/>
          </a:p>
        </p:txBody>
      </p:sp>
      <p:sp>
        <p:nvSpPr>
          <p:cNvPr id="13" name="Tekstvak 12"/>
          <p:cNvSpPr txBox="1"/>
          <p:nvPr/>
        </p:nvSpPr>
        <p:spPr>
          <a:xfrm>
            <a:off x="3491880" y="4149080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= 1 : 1</a:t>
            </a:r>
            <a:endParaRPr lang="nl-NL" sz="2400" dirty="0"/>
          </a:p>
        </p:txBody>
      </p:sp>
      <p:sp>
        <p:nvSpPr>
          <p:cNvPr id="14" name="Tekstvak 13"/>
          <p:cNvSpPr txBox="1"/>
          <p:nvPr/>
        </p:nvSpPr>
        <p:spPr>
          <a:xfrm>
            <a:off x="4572000" y="4149080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dus [OH</a:t>
            </a:r>
            <a:r>
              <a:rPr lang="nl-NL" sz="2400" baseline="30000" dirty="0" smtClean="0"/>
              <a:t>─</a:t>
            </a:r>
            <a:r>
              <a:rPr lang="nl-NL" sz="2400" dirty="0" smtClean="0"/>
              <a:t> ]  </a:t>
            </a:r>
            <a:endParaRPr lang="nl-NL" sz="2400" dirty="0"/>
          </a:p>
        </p:txBody>
      </p:sp>
      <p:sp>
        <p:nvSpPr>
          <p:cNvPr id="15" name="Tekstvak 14"/>
          <p:cNvSpPr txBox="1"/>
          <p:nvPr/>
        </p:nvSpPr>
        <p:spPr>
          <a:xfrm>
            <a:off x="6084168" y="4149080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=  10</a:t>
            </a:r>
            <a:r>
              <a:rPr lang="nl-NL" sz="2400" baseline="30000" dirty="0" smtClean="0"/>
              <a:t>-7</a:t>
            </a:r>
            <a:r>
              <a:rPr lang="nl-NL" sz="2400" dirty="0" smtClean="0"/>
              <a:t> mol / L </a:t>
            </a:r>
            <a:endParaRPr lang="nl-NL" sz="2400" dirty="0"/>
          </a:p>
        </p:txBody>
      </p:sp>
      <p:sp>
        <p:nvSpPr>
          <p:cNvPr id="16" name="Tekstvak 15"/>
          <p:cNvSpPr txBox="1"/>
          <p:nvPr/>
        </p:nvSpPr>
        <p:spPr>
          <a:xfrm>
            <a:off x="1619672" y="4077072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 H</a:t>
            </a:r>
            <a:r>
              <a:rPr lang="nl-NL" sz="2400" baseline="-25000" dirty="0" smtClean="0"/>
              <a:t>3</a:t>
            </a:r>
            <a:r>
              <a:rPr lang="nl-NL" sz="2400" dirty="0" smtClean="0"/>
              <a:t>O</a:t>
            </a:r>
            <a:r>
              <a:rPr lang="nl-NL" sz="2400" baseline="30000" dirty="0" smtClean="0"/>
              <a:t>+   </a:t>
            </a:r>
            <a:r>
              <a:rPr lang="nl-NL" sz="2400" dirty="0" smtClean="0"/>
              <a:t>: OH</a:t>
            </a:r>
            <a:r>
              <a:rPr lang="nl-NL" sz="2400" baseline="30000" dirty="0" smtClean="0"/>
              <a:t>─</a:t>
            </a:r>
            <a:endParaRPr lang="nl-NL" sz="2400" dirty="0"/>
          </a:p>
        </p:txBody>
      </p:sp>
      <p:pic>
        <p:nvPicPr>
          <p:cNvPr id="18" name="Afbeelding 17" descr="K x water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11760" y="4653136"/>
            <a:ext cx="1309235" cy="432048"/>
          </a:xfrm>
          <a:prstGeom prst="rect">
            <a:avLst/>
          </a:prstGeom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1920" y="4725144"/>
            <a:ext cx="1980220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ekstvak 20"/>
          <p:cNvSpPr txBox="1"/>
          <p:nvPr/>
        </p:nvSpPr>
        <p:spPr>
          <a:xfrm>
            <a:off x="5580112" y="4725144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= </a:t>
            </a:r>
            <a:r>
              <a:rPr lang="nl-NL" dirty="0"/>
              <a:t>10</a:t>
            </a:r>
            <a:r>
              <a:rPr lang="nl-NL" baseline="30000" dirty="0"/>
              <a:t>-7</a:t>
            </a:r>
            <a:r>
              <a:rPr lang="nl-NL" dirty="0"/>
              <a:t> • 10</a:t>
            </a:r>
            <a:r>
              <a:rPr lang="nl-NL" baseline="30000" dirty="0"/>
              <a:t>─7</a:t>
            </a:r>
            <a:r>
              <a:rPr lang="nl-NL" dirty="0"/>
              <a:t> </a:t>
            </a:r>
          </a:p>
          <a:p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22" name="Tekstvak 21"/>
          <p:cNvSpPr txBox="1"/>
          <p:nvPr/>
        </p:nvSpPr>
        <p:spPr>
          <a:xfrm>
            <a:off x="6876256" y="4725144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= 10</a:t>
            </a:r>
            <a:r>
              <a:rPr lang="nl-NL" baseline="30000" dirty="0" smtClean="0"/>
              <a:t>-14</a:t>
            </a:r>
            <a:endParaRPr lang="nl-NL" dirty="0"/>
          </a:p>
        </p:txBody>
      </p:sp>
      <p:sp>
        <p:nvSpPr>
          <p:cNvPr id="23" name="Tekstvak 22"/>
          <p:cNvSpPr txBox="1"/>
          <p:nvPr/>
        </p:nvSpPr>
        <p:spPr>
          <a:xfrm>
            <a:off x="2555776" y="5373216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 smtClean="0"/>
              <a:t>pH</a:t>
            </a:r>
            <a:r>
              <a:rPr lang="nl-NL" sz="2400" dirty="0" smtClean="0"/>
              <a:t> + </a:t>
            </a:r>
            <a:r>
              <a:rPr lang="nl-NL" sz="2400" dirty="0" err="1" smtClean="0"/>
              <a:t>pOH</a:t>
            </a:r>
            <a:r>
              <a:rPr lang="nl-NL" sz="2400" dirty="0" smtClean="0"/>
              <a:t> = 14,00</a:t>
            </a:r>
            <a:endParaRPr lang="nl-NL" sz="2400" dirty="0"/>
          </a:p>
        </p:txBody>
      </p:sp>
      <p:sp>
        <p:nvSpPr>
          <p:cNvPr id="24" name="Tekstvak 23"/>
          <p:cNvSpPr txBox="1"/>
          <p:nvPr/>
        </p:nvSpPr>
        <p:spPr>
          <a:xfrm>
            <a:off x="1547664" y="6021288"/>
            <a:ext cx="18722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err="1" smtClean="0"/>
              <a:t>pOH</a:t>
            </a:r>
            <a:r>
              <a:rPr lang="nl-NL" sz="2200" dirty="0" smtClean="0"/>
              <a:t> = 1,34</a:t>
            </a:r>
            <a:endParaRPr lang="nl-NL" sz="2200" dirty="0"/>
          </a:p>
        </p:txBody>
      </p:sp>
      <p:sp>
        <p:nvSpPr>
          <p:cNvPr id="25" name="Tekstvak 24"/>
          <p:cNvSpPr txBox="1"/>
          <p:nvPr/>
        </p:nvSpPr>
        <p:spPr>
          <a:xfrm>
            <a:off x="4139952" y="6093296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 smtClean="0"/>
              <a:t>pH</a:t>
            </a:r>
            <a:r>
              <a:rPr lang="nl-NL" dirty="0" smtClean="0"/>
              <a:t> = 14,00 – 1,34  </a:t>
            </a:r>
            <a:endParaRPr lang="nl-NL" dirty="0"/>
          </a:p>
        </p:txBody>
      </p:sp>
      <p:sp>
        <p:nvSpPr>
          <p:cNvPr id="26" name="Tekstvak 25"/>
          <p:cNvSpPr txBox="1"/>
          <p:nvPr/>
        </p:nvSpPr>
        <p:spPr>
          <a:xfrm>
            <a:off x="5940152" y="6093296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= 12,66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/>
      <p:bldP spid="15" grpId="0"/>
      <p:bldP spid="16" grpId="0"/>
      <p:bldP spid="21" grpId="0"/>
      <p:bldP spid="22" grpId="0"/>
      <p:bldP spid="23" grpId="0"/>
      <p:bldP spid="25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Zuurgraad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r>
              <a:rPr lang="nl-NL" dirty="0" smtClean="0"/>
              <a:t>Verband </a:t>
            </a:r>
            <a:r>
              <a:rPr lang="nl-NL" dirty="0" err="1" smtClean="0"/>
              <a:t>pH</a:t>
            </a:r>
            <a:r>
              <a:rPr lang="nl-NL" dirty="0" smtClean="0"/>
              <a:t> en [H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 ]</a:t>
            </a:r>
          </a:p>
          <a:p>
            <a:pPr lvl="2"/>
            <a:r>
              <a:rPr lang="nl-NL" dirty="0" err="1" smtClean="0"/>
              <a:t>pH</a:t>
            </a:r>
            <a:r>
              <a:rPr lang="nl-NL" dirty="0" smtClean="0"/>
              <a:t> = - log [H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 ]</a:t>
            </a:r>
          </a:p>
          <a:p>
            <a:pPr lvl="2"/>
            <a:r>
              <a:rPr lang="nl-NL" dirty="0" smtClean="0"/>
              <a:t>[H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 ] =</a:t>
            </a:r>
            <a:r>
              <a:rPr lang="nl-NL" dirty="0"/>
              <a:t> </a:t>
            </a:r>
            <a:r>
              <a:rPr lang="nl-NL" dirty="0" smtClean="0"/>
              <a:t>10</a:t>
            </a:r>
            <a:r>
              <a:rPr lang="nl-NL" baseline="30000" dirty="0" smtClean="0"/>
              <a:t>-pH</a:t>
            </a:r>
            <a:r>
              <a:rPr lang="nl-NL" dirty="0" smtClean="0"/>
              <a:t> </a:t>
            </a:r>
          </a:p>
          <a:p>
            <a:r>
              <a:rPr lang="nl-NL" dirty="0" smtClean="0"/>
              <a:t>Verband </a:t>
            </a:r>
            <a:r>
              <a:rPr lang="nl-NL" dirty="0" err="1" smtClean="0"/>
              <a:t>pOH</a:t>
            </a:r>
            <a:r>
              <a:rPr lang="nl-NL" dirty="0" smtClean="0"/>
              <a:t> en [OH</a:t>
            </a:r>
            <a:r>
              <a:rPr lang="nl-NL" baseline="30000" dirty="0" smtClean="0"/>
              <a:t>-</a:t>
            </a:r>
            <a:r>
              <a:rPr lang="nl-NL" dirty="0" smtClean="0"/>
              <a:t>]</a:t>
            </a:r>
          </a:p>
          <a:p>
            <a:pPr lvl="2"/>
            <a:r>
              <a:rPr lang="nl-NL" sz="3200" dirty="0" err="1" smtClean="0"/>
              <a:t>pOH</a:t>
            </a:r>
            <a:r>
              <a:rPr lang="nl-NL" sz="3200" dirty="0" smtClean="0"/>
              <a:t> = - log [OH</a:t>
            </a:r>
            <a:r>
              <a:rPr lang="nl-NL" sz="3200" baseline="30000" dirty="0" smtClean="0"/>
              <a:t>-</a:t>
            </a:r>
            <a:r>
              <a:rPr lang="nl-NL" sz="3200" dirty="0" smtClean="0"/>
              <a:t> ]</a:t>
            </a:r>
          </a:p>
          <a:p>
            <a:pPr lvl="2"/>
            <a:r>
              <a:rPr lang="nl-NL" sz="3200" dirty="0" smtClean="0"/>
              <a:t>[OH</a:t>
            </a:r>
            <a:r>
              <a:rPr lang="nl-NL" sz="3200" baseline="30000" dirty="0" smtClean="0"/>
              <a:t>-</a:t>
            </a:r>
            <a:r>
              <a:rPr lang="nl-NL" sz="3200" dirty="0" smtClean="0"/>
              <a:t>] = 10</a:t>
            </a:r>
            <a:r>
              <a:rPr lang="nl-NL" sz="3200" baseline="30000" dirty="0" smtClean="0"/>
              <a:t>-pOH</a:t>
            </a:r>
            <a:r>
              <a:rPr lang="nl-NL" sz="3200" dirty="0" smtClean="0"/>
              <a:t> </a:t>
            </a:r>
          </a:p>
          <a:p>
            <a:pPr lvl="1">
              <a:buNone/>
            </a:pPr>
            <a:endParaRPr lang="nl-NL" dirty="0" smtClean="0"/>
          </a:p>
          <a:p>
            <a:pPr lvl="1">
              <a:buNone/>
            </a:pPr>
            <a:r>
              <a:rPr lang="nl-NL" dirty="0" smtClean="0"/>
              <a:t>     </a:t>
            </a:r>
            <a:r>
              <a:rPr lang="nl-NL" dirty="0" err="1" smtClean="0"/>
              <a:t>pH</a:t>
            </a:r>
            <a:r>
              <a:rPr lang="nl-NL" dirty="0" smtClean="0"/>
              <a:t> + </a:t>
            </a:r>
            <a:r>
              <a:rPr lang="nl-NL" dirty="0" err="1" smtClean="0"/>
              <a:t>pOH</a:t>
            </a:r>
            <a:r>
              <a:rPr lang="nl-NL" dirty="0" smtClean="0"/>
              <a:t>  = 14</a:t>
            </a:r>
          </a:p>
          <a:p>
            <a:pPr lvl="1"/>
            <a:endParaRPr lang="nl-NL" dirty="0" smtClean="0"/>
          </a:p>
          <a:p>
            <a:pPr lvl="3"/>
            <a:endParaRPr lang="nl-NL" dirty="0"/>
          </a:p>
          <a:p>
            <a:pPr lvl="2"/>
            <a:endParaRPr lang="nl-NL" dirty="0" smtClean="0"/>
          </a:p>
          <a:p>
            <a:pPr lvl="1"/>
            <a:endParaRPr lang="nl-NL" dirty="0"/>
          </a:p>
          <a:p>
            <a:pPr lvl="1"/>
            <a:endParaRPr lang="nl-NL" dirty="0"/>
          </a:p>
          <a:p>
            <a:pPr lvl="1"/>
            <a:endParaRPr lang="nl-NL" dirty="0" smtClean="0"/>
          </a:p>
          <a:p>
            <a:pPr lvl="1"/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 smtClean="0"/>
              <a:t>Molariteit is gegeven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nl-NL" dirty="0" smtClean="0"/>
              <a:t>bv</a:t>
            </a:r>
          </a:p>
          <a:p>
            <a:r>
              <a:rPr lang="nl-NL" dirty="0" smtClean="0"/>
              <a:t>We hebben een 1,54 M </a:t>
            </a:r>
            <a:r>
              <a:rPr lang="nl-NL" dirty="0" err="1" smtClean="0"/>
              <a:t>HCl</a:t>
            </a:r>
            <a:r>
              <a:rPr lang="nl-NL" dirty="0" smtClean="0"/>
              <a:t> oplossing</a:t>
            </a:r>
          </a:p>
          <a:p>
            <a:pPr>
              <a:buNone/>
            </a:pPr>
            <a:r>
              <a:rPr lang="nl-NL" dirty="0" smtClean="0"/>
              <a:t>     Wat is de </a:t>
            </a:r>
            <a:r>
              <a:rPr lang="nl-NL" dirty="0" err="1" smtClean="0"/>
              <a:t>pH</a:t>
            </a:r>
            <a:r>
              <a:rPr lang="nl-NL" dirty="0" smtClean="0"/>
              <a:t>?</a:t>
            </a:r>
          </a:p>
          <a:p>
            <a:pPr lvl="1"/>
            <a:r>
              <a:rPr lang="nl-NL" dirty="0" err="1" smtClean="0"/>
              <a:t>HCl</a:t>
            </a:r>
            <a:r>
              <a:rPr lang="nl-NL" dirty="0" smtClean="0"/>
              <a:t> : 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  = 1 : 1</a:t>
            </a:r>
          </a:p>
          <a:p>
            <a:pPr lvl="1"/>
            <a:r>
              <a:rPr lang="nl-NL" dirty="0" err="1" smtClean="0"/>
              <a:t>pH</a:t>
            </a:r>
            <a:r>
              <a:rPr lang="nl-NL" dirty="0" smtClean="0"/>
              <a:t> = -log [H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 ] = -log 1,54 = -0,1875 </a:t>
            </a:r>
          </a:p>
          <a:p>
            <a:pPr lvl="1"/>
            <a:r>
              <a:rPr lang="nl-NL" dirty="0" smtClean="0"/>
              <a:t>Significantie ?   </a:t>
            </a:r>
            <a:r>
              <a:rPr lang="nl-NL" dirty="0" err="1" smtClean="0"/>
              <a:t>pH</a:t>
            </a:r>
            <a:r>
              <a:rPr lang="nl-NL" dirty="0" smtClean="0"/>
              <a:t> = - 0,188</a:t>
            </a:r>
          </a:p>
          <a:p>
            <a:pPr>
              <a:buNone/>
            </a:pPr>
            <a:r>
              <a:rPr lang="nl-NL" dirty="0" smtClean="0"/>
              <a:t>of</a:t>
            </a:r>
          </a:p>
          <a:p>
            <a:r>
              <a:rPr lang="nl-NL" dirty="0" smtClean="0"/>
              <a:t>We hebben een 0,394 M </a:t>
            </a:r>
            <a:r>
              <a:rPr lang="nl-NL" dirty="0" err="1" smtClean="0"/>
              <a:t>NaOH</a:t>
            </a:r>
            <a:endParaRPr lang="nl-NL" dirty="0" smtClean="0"/>
          </a:p>
          <a:p>
            <a:pPr>
              <a:buNone/>
            </a:pPr>
            <a:r>
              <a:rPr lang="nl-NL" dirty="0" smtClean="0"/>
              <a:t>     Wat is de </a:t>
            </a:r>
            <a:r>
              <a:rPr lang="nl-NL" dirty="0" err="1" smtClean="0"/>
              <a:t>pH</a:t>
            </a:r>
            <a:r>
              <a:rPr lang="nl-NL" dirty="0" smtClean="0"/>
              <a:t>?</a:t>
            </a:r>
          </a:p>
          <a:p>
            <a:pPr lvl="1"/>
            <a:r>
              <a:rPr lang="nl-NL" dirty="0" err="1" smtClean="0"/>
              <a:t>NaOH</a:t>
            </a:r>
            <a:r>
              <a:rPr lang="nl-NL" dirty="0" smtClean="0"/>
              <a:t> : OH</a:t>
            </a:r>
            <a:r>
              <a:rPr lang="nl-NL" baseline="30000" dirty="0" smtClean="0"/>
              <a:t>-</a:t>
            </a:r>
            <a:r>
              <a:rPr lang="nl-NL" dirty="0" smtClean="0"/>
              <a:t>  =  1 : 1</a:t>
            </a:r>
          </a:p>
          <a:p>
            <a:pPr lvl="1"/>
            <a:r>
              <a:rPr lang="nl-NL" dirty="0" err="1" smtClean="0"/>
              <a:t>pOH</a:t>
            </a:r>
            <a:r>
              <a:rPr lang="nl-NL" dirty="0" smtClean="0"/>
              <a:t> = -log[OH</a:t>
            </a:r>
            <a:r>
              <a:rPr lang="nl-NL" baseline="30000" dirty="0" smtClean="0"/>
              <a:t>-</a:t>
            </a:r>
            <a:r>
              <a:rPr lang="nl-NL" dirty="0" smtClean="0"/>
              <a:t>] = -log 0,394 = 0,40450</a:t>
            </a:r>
          </a:p>
          <a:p>
            <a:pPr lvl="1"/>
            <a:r>
              <a:rPr lang="nl-NL" dirty="0" err="1" smtClean="0"/>
              <a:t>pH</a:t>
            </a:r>
            <a:r>
              <a:rPr lang="nl-NL" dirty="0" smtClean="0"/>
              <a:t> = 14,000 – </a:t>
            </a:r>
            <a:r>
              <a:rPr lang="nl-NL" dirty="0" err="1" smtClean="0"/>
              <a:t>pOH</a:t>
            </a:r>
            <a:r>
              <a:rPr lang="nl-NL" dirty="0" smtClean="0"/>
              <a:t> = 14,000 - 0,40450 =13,59549 </a:t>
            </a:r>
          </a:p>
          <a:p>
            <a:pPr lvl="1"/>
            <a:r>
              <a:rPr lang="nl-NL" dirty="0" smtClean="0"/>
              <a:t>Significantie?  </a:t>
            </a:r>
            <a:r>
              <a:rPr lang="nl-NL" dirty="0" err="1" smtClean="0"/>
              <a:t>pH</a:t>
            </a:r>
            <a:r>
              <a:rPr lang="nl-NL" dirty="0" smtClean="0"/>
              <a:t> = 13,595</a:t>
            </a:r>
            <a:endParaRPr lang="nl-NL" dirty="0"/>
          </a:p>
        </p:txBody>
      </p:sp>
      <p:sp>
        <p:nvSpPr>
          <p:cNvPr id="4" name="Rechthoek 3"/>
          <p:cNvSpPr/>
          <p:nvPr/>
        </p:nvSpPr>
        <p:spPr>
          <a:xfrm>
            <a:off x="2555776" y="2780928"/>
            <a:ext cx="936104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Rechthoek 4"/>
          <p:cNvSpPr/>
          <p:nvPr/>
        </p:nvSpPr>
        <p:spPr>
          <a:xfrm>
            <a:off x="3203848" y="2996952"/>
            <a:ext cx="1224136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/>
          <p:cNvSpPr/>
          <p:nvPr/>
        </p:nvSpPr>
        <p:spPr>
          <a:xfrm>
            <a:off x="4427984" y="2996952"/>
            <a:ext cx="1224136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2699792" y="4797152"/>
            <a:ext cx="100811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/>
          <p:cNvSpPr/>
          <p:nvPr/>
        </p:nvSpPr>
        <p:spPr>
          <a:xfrm>
            <a:off x="3131840" y="5157192"/>
            <a:ext cx="1584176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hthoek 9"/>
          <p:cNvSpPr/>
          <p:nvPr/>
        </p:nvSpPr>
        <p:spPr>
          <a:xfrm>
            <a:off x="4572000" y="5157192"/>
            <a:ext cx="1224136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Rechthoek 10"/>
          <p:cNvSpPr/>
          <p:nvPr/>
        </p:nvSpPr>
        <p:spPr>
          <a:xfrm>
            <a:off x="3491880" y="5517232"/>
            <a:ext cx="208823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echthoek 11"/>
          <p:cNvSpPr/>
          <p:nvPr/>
        </p:nvSpPr>
        <p:spPr>
          <a:xfrm>
            <a:off x="5652120" y="5517232"/>
            <a:ext cx="136815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Rechthoek 12"/>
          <p:cNvSpPr/>
          <p:nvPr/>
        </p:nvSpPr>
        <p:spPr>
          <a:xfrm>
            <a:off x="3419872" y="3429000"/>
            <a:ext cx="1512168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Rechthoek 13"/>
          <p:cNvSpPr/>
          <p:nvPr/>
        </p:nvSpPr>
        <p:spPr>
          <a:xfrm>
            <a:off x="2843808" y="5877272"/>
            <a:ext cx="1656184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nl-NL" dirty="0" err="1" smtClean="0"/>
              <a:t>pH</a:t>
            </a:r>
            <a:r>
              <a:rPr lang="nl-NL" dirty="0" smtClean="0"/>
              <a:t> berekening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idx="1"/>
          </p:nvPr>
        </p:nvSpPr>
        <p:spPr>
          <a:xfrm>
            <a:off x="539552" y="1196752"/>
            <a:ext cx="4040188" cy="639762"/>
          </a:xfrm>
        </p:spPr>
        <p:txBody>
          <a:bodyPr/>
          <a:lstStyle/>
          <a:p>
            <a:r>
              <a:rPr lang="nl-NL" dirty="0" smtClean="0"/>
              <a:t>Zo doe je dat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half" idx="2"/>
          </p:nvPr>
        </p:nvSpPr>
        <p:spPr>
          <a:xfrm>
            <a:off x="457200" y="1916832"/>
            <a:ext cx="4040188" cy="4752527"/>
          </a:xfrm>
        </p:spPr>
        <p:txBody>
          <a:bodyPr>
            <a:normAutofit fontScale="85000" lnSpcReduction="10000"/>
          </a:bodyPr>
          <a:lstStyle/>
          <a:p>
            <a:r>
              <a:rPr lang="nl-NL" sz="2800" dirty="0" smtClean="0"/>
              <a:t>Bereken aantal mol H</a:t>
            </a:r>
            <a:r>
              <a:rPr lang="nl-NL" sz="2800" baseline="-25000" dirty="0" smtClean="0"/>
              <a:t>3</a:t>
            </a:r>
            <a:r>
              <a:rPr lang="nl-NL" sz="2800" dirty="0" smtClean="0"/>
              <a:t>O</a:t>
            </a:r>
            <a:r>
              <a:rPr lang="nl-NL" sz="2800" baseline="30000" dirty="0" smtClean="0"/>
              <a:t>+</a:t>
            </a:r>
            <a:r>
              <a:rPr lang="nl-NL" sz="2800" dirty="0" smtClean="0"/>
              <a:t> bv met een verhoudingstabel.</a:t>
            </a:r>
          </a:p>
          <a:p>
            <a:endParaRPr lang="nl-NL" dirty="0"/>
          </a:p>
          <a:p>
            <a:endParaRPr lang="nl-NL" sz="1200" dirty="0" smtClean="0"/>
          </a:p>
          <a:p>
            <a:endParaRPr lang="nl-NL" sz="2800" dirty="0" smtClean="0"/>
          </a:p>
          <a:p>
            <a:endParaRPr lang="nl-NL" sz="3500" dirty="0"/>
          </a:p>
          <a:p>
            <a:r>
              <a:rPr lang="nl-NL" sz="2800" dirty="0" smtClean="0"/>
              <a:t>Bereken [H</a:t>
            </a:r>
            <a:r>
              <a:rPr lang="nl-NL" sz="2800" baseline="-25000" dirty="0" smtClean="0"/>
              <a:t>3</a:t>
            </a:r>
            <a:r>
              <a:rPr lang="nl-NL" sz="2800" dirty="0" smtClean="0"/>
              <a:t>O</a:t>
            </a:r>
            <a:r>
              <a:rPr lang="nl-NL" sz="2800" baseline="30000" dirty="0" smtClean="0"/>
              <a:t>+</a:t>
            </a:r>
            <a:r>
              <a:rPr lang="nl-NL" sz="2800" dirty="0" smtClean="0"/>
              <a:t> ] </a:t>
            </a:r>
          </a:p>
          <a:p>
            <a:endParaRPr lang="nl-NL" sz="2100" dirty="0"/>
          </a:p>
          <a:p>
            <a:r>
              <a:rPr lang="nl-NL" sz="2800" dirty="0" smtClean="0"/>
              <a:t>Bereken </a:t>
            </a:r>
            <a:r>
              <a:rPr lang="nl-NL" sz="2800" dirty="0" err="1" smtClean="0"/>
              <a:t>pH</a:t>
            </a:r>
            <a:endParaRPr lang="nl-NL" sz="2800" dirty="0" smtClean="0"/>
          </a:p>
          <a:p>
            <a:endParaRPr lang="nl-NL" sz="4200" dirty="0"/>
          </a:p>
          <a:p>
            <a:r>
              <a:rPr lang="nl-NL" dirty="0" smtClean="0"/>
              <a:t>Bepaal aantal significante cijfers </a:t>
            </a:r>
          </a:p>
          <a:p>
            <a:pPr>
              <a:buNone/>
            </a:pPr>
            <a:r>
              <a:rPr lang="nl-NL" sz="1700" dirty="0"/>
              <a:t>	</a:t>
            </a:r>
            <a:r>
              <a:rPr lang="nl-NL" sz="1700" dirty="0" smtClean="0"/>
              <a:t>(alleen cijfers achter de komma zijn significant)</a:t>
            </a:r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sz="quarter" idx="3"/>
          </p:nvPr>
        </p:nvSpPr>
        <p:spPr>
          <a:xfrm>
            <a:off x="4716016" y="980728"/>
            <a:ext cx="4041775" cy="648072"/>
          </a:xfrm>
        </p:spPr>
        <p:txBody>
          <a:bodyPr>
            <a:normAutofit fontScale="92500" lnSpcReduction="20000"/>
          </a:bodyPr>
          <a:lstStyle/>
          <a:p>
            <a:r>
              <a:rPr lang="nl-NL" dirty="0" smtClean="0"/>
              <a:t>We lossen 30 g </a:t>
            </a:r>
            <a:r>
              <a:rPr lang="nl-NL" dirty="0" err="1" smtClean="0"/>
              <a:t>salperterzuur</a:t>
            </a:r>
            <a:r>
              <a:rPr lang="nl-NL" dirty="0" smtClean="0"/>
              <a:t> op in 20 liter water</a:t>
            </a:r>
            <a:endParaRPr lang="nl-NL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sz="quarter" idx="4"/>
          </p:nvPr>
        </p:nvSpPr>
        <p:spPr>
          <a:xfrm>
            <a:off x="4645025" y="1844824"/>
            <a:ext cx="4041775" cy="4281339"/>
          </a:xfrm>
        </p:spPr>
        <p:txBody>
          <a:bodyPr/>
          <a:lstStyle/>
          <a:p>
            <a:r>
              <a:rPr lang="nl-NL" dirty="0" smtClean="0"/>
              <a:t>M(HNO</a:t>
            </a:r>
            <a:r>
              <a:rPr lang="nl-NL" baseline="-25000" dirty="0" smtClean="0"/>
              <a:t>3</a:t>
            </a:r>
            <a:r>
              <a:rPr lang="nl-NL" dirty="0" smtClean="0"/>
              <a:t>) =63,013 g / mol</a:t>
            </a:r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sz="2800" dirty="0" smtClean="0"/>
          </a:p>
          <a:p>
            <a:r>
              <a:rPr lang="nl-NL" dirty="0" smtClean="0"/>
              <a:t>[H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 ] =</a:t>
            </a:r>
          </a:p>
          <a:p>
            <a:endParaRPr lang="nl-NL" sz="1200" dirty="0"/>
          </a:p>
          <a:p>
            <a:r>
              <a:rPr lang="nl-NL" dirty="0" err="1" smtClean="0"/>
              <a:t>pH</a:t>
            </a:r>
            <a:r>
              <a:rPr lang="nl-NL" dirty="0" smtClean="0"/>
              <a:t> = - log [H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 ]   </a:t>
            </a:r>
          </a:p>
          <a:p>
            <a:endParaRPr lang="nl-NL" dirty="0"/>
          </a:p>
        </p:txBody>
      </p:sp>
      <p:graphicFrame>
        <p:nvGraphicFramePr>
          <p:cNvPr id="10" name="Tabel 9"/>
          <p:cNvGraphicFramePr>
            <a:graphicFrameLocks noGrp="1"/>
          </p:cNvGraphicFramePr>
          <p:nvPr/>
        </p:nvGraphicFramePr>
        <p:xfrm>
          <a:off x="5364088" y="2420888"/>
          <a:ext cx="2232248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6124"/>
                <a:gridCol w="1116124"/>
              </a:tblGrid>
              <a:tr h="312035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312035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312035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kstvak 10"/>
          <p:cNvSpPr txBox="1"/>
          <p:nvPr/>
        </p:nvSpPr>
        <p:spPr>
          <a:xfrm>
            <a:off x="5724128" y="241159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mol</a:t>
            </a:r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6948264" y="234888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g</a:t>
            </a:r>
            <a:endParaRPr lang="nl-NL" dirty="0"/>
          </a:p>
        </p:txBody>
      </p:sp>
      <p:sp>
        <p:nvSpPr>
          <p:cNvPr id="13" name="Tekstvak 12"/>
          <p:cNvSpPr txBox="1"/>
          <p:nvPr/>
        </p:nvSpPr>
        <p:spPr>
          <a:xfrm>
            <a:off x="5868144" y="278092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</a:t>
            </a:r>
            <a:endParaRPr lang="nl-NL" dirty="0"/>
          </a:p>
        </p:txBody>
      </p:sp>
      <p:sp>
        <p:nvSpPr>
          <p:cNvPr id="14" name="Tekstvak 13"/>
          <p:cNvSpPr txBox="1"/>
          <p:nvPr/>
        </p:nvSpPr>
        <p:spPr>
          <a:xfrm>
            <a:off x="6732240" y="2780928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63,013</a:t>
            </a:r>
            <a:endParaRPr lang="nl-NL" dirty="0"/>
          </a:p>
        </p:txBody>
      </p:sp>
      <p:sp>
        <p:nvSpPr>
          <p:cNvPr id="15" name="Tekstvak 14"/>
          <p:cNvSpPr txBox="1"/>
          <p:nvPr/>
        </p:nvSpPr>
        <p:spPr>
          <a:xfrm>
            <a:off x="6948264" y="314096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30 </a:t>
            </a:r>
            <a:endParaRPr lang="nl-NL" dirty="0"/>
          </a:p>
        </p:txBody>
      </p:sp>
      <p:sp>
        <p:nvSpPr>
          <p:cNvPr id="16" name="Tekstvak 15"/>
          <p:cNvSpPr txBox="1"/>
          <p:nvPr/>
        </p:nvSpPr>
        <p:spPr>
          <a:xfrm>
            <a:off x="5868144" y="314096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?</a:t>
            </a:r>
            <a:endParaRPr lang="nl-NL" dirty="0"/>
          </a:p>
        </p:txBody>
      </p:sp>
      <p:sp>
        <p:nvSpPr>
          <p:cNvPr id="17" name="Tekstvak 16"/>
          <p:cNvSpPr txBox="1"/>
          <p:nvPr/>
        </p:nvSpPr>
        <p:spPr>
          <a:xfrm>
            <a:off x="5364088" y="3645024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? =  </a:t>
            </a:r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3573016"/>
            <a:ext cx="581025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kstvak 18"/>
          <p:cNvSpPr txBox="1"/>
          <p:nvPr/>
        </p:nvSpPr>
        <p:spPr>
          <a:xfrm>
            <a:off x="6372200" y="3645024"/>
            <a:ext cx="1512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 smtClean="0"/>
              <a:t>= 0,476 mol HNO</a:t>
            </a:r>
            <a:r>
              <a:rPr lang="nl-NL" sz="1400" baseline="-25000" dirty="0" smtClean="0"/>
              <a:t>3</a:t>
            </a:r>
            <a:r>
              <a:rPr lang="nl-NL" sz="1400" dirty="0" smtClean="0"/>
              <a:t> </a:t>
            </a:r>
            <a:endParaRPr lang="nl-NL" sz="1400" dirty="0"/>
          </a:p>
        </p:txBody>
      </p:sp>
      <p:sp>
        <p:nvSpPr>
          <p:cNvPr id="23" name="Tekstvak 22"/>
          <p:cNvSpPr txBox="1"/>
          <p:nvPr/>
        </p:nvSpPr>
        <p:spPr>
          <a:xfrm>
            <a:off x="6876256" y="414908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= 0,0238 mol / L</a:t>
            </a:r>
            <a:endParaRPr lang="nl-NL" dirty="0"/>
          </a:p>
        </p:txBody>
      </p:sp>
      <p:sp>
        <p:nvSpPr>
          <p:cNvPr id="24" name="Tekstvak 23"/>
          <p:cNvSpPr txBox="1"/>
          <p:nvPr/>
        </p:nvSpPr>
        <p:spPr>
          <a:xfrm>
            <a:off x="7164288" y="4797152"/>
            <a:ext cx="17281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= - log 0,0238 </a:t>
            </a:r>
            <a:endParaRPr lang="nl-NL" sz="2200" dirty="0"/>
          </a:p>
        </p:txBody>
      </p:sp>
      <p:sp>
        <p:nvSpPr>
          <p:cNvPr id="25" name="Tekstvak 24"/>
          <p:cNvSpPr txBox="1"/>
          <p:nvPr/>
        </p:nvSpPr>
        <p:spPr>
          <a:xfrm>
            <a:off x="5292080" y="6021288"/>
            <a:ext cx="18722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err="1" smtClean="0"/>
              <a:t>pH</a:t>
            </a:r>
            <a:r>
              <a:rPr lang="nl-NL" sz="2200" dirty="0" smtClean="0"/>
              <a:t> = 1,62</a:t>
            </a:r>
            <a:endParaRPr lang="nl-NL" sz="22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4077072"/>
            <a:ext cx="58102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Tekstvak 26"/>
          <p:cNvSpPr txBox="1"/>
          <p:nvPr/>
        </p:nvSpPr>
        <p:spPr>
          <a:xfrm>
            <a:off x="5076056" y="5229200"/>
            <a:ext cx="20162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err="1" smtClean="0"/>
              <a:t>pH</a:t>
            </a:r>
            <a:r>
              <a:rPr lang="nl-NL" sz="2200" dirty="0" smtClean="0"/>
              <a:t> = 1,6233</a:t>
            </a:r>
            <a:endParaRPr lang="nl-NL" sz="2200" dirty="0"/>
          </a:p>
        </p:txBody>
      </p:sp>
      <p:sp>
        <p:nvSpPr>
          <p:cNvPr id="22" name="Tekstvak 21"/>
          <p:cNvSpPr txBox="1"/>
          <p:nvPr/>
        </p:nvSpPr>
        <p:spPr>
          <a:xfrm>
            <a:off x="8028384" y="3645024"/>
            <a:ext cx="1115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 smtClean="0"/>
              <a:t>Verhouding  1 : 1</a:t>
            </a:r>
            <a:endParaRPr lang="nl-NL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19" grpId="0"/>
      <p:bldP spid="23" grpId="0"/>
      <p:bldP spid="24" grpId="0"/>
      <p:bldP spid="25" grpId="0"/>
      <p:bldP spid="27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nl-NL" dirty="0" err="1" smtClean="0"/>
              <a:t>pOH</a:t>
            </a:r>
            <a:r>
              <a:rPr lang="nl-NL" dirty="0" smtClean="0"/>
              <a:t> berekening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idx="1"/>
          </p:nvPr>
        </p:nvSpPr>
        <p:spPr>
          <a:xfrm>
            <a:off x="539552" y="1196752"/>
            <a:ext cx="4040188" cy="639762"/>
          </a:xfrm>
        </p:spPr>
        <p:txBody>
          <a:bodyPr/>
          <a:lstStyle/>
          <a:p>
            <a:r>
              <a:rPr lang="nl-NL" dirty="0" smtClean="0"/>
              <a:t>Zo doe je dat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half" idx="2"/>
          </p:nvPr>
        </p:nvSpPr>
        <p:spPr>
          <a:xfrm>
            <a:off x="457200" y="1916832"/>
            <a:ext cx="4040188" cy="4752527"/>
          </a:xfrm>
        </p:spPr>
        <p:txBody>
          <a:bodyPr>
            <a:normAutofit fontScale="85000" lnSpcReduction="10000"/>
          </a:bodyPr>
          <a:lstStyle/>
          <a:p>
            <a:r>
              <a:rPr lang="nl-NL" sz="2800" dirty="0" smtClean="0"/>
              <a:t>Bereken aantal mol OH</a:t>
            </a:r>
            <a:r>
              <a:rPr lang="nl-NL" sz="2800" baseline="30000" dirty="0" smtClean="0"/>
              <a:t>-</a:t>
            </a:r>
            <a:r>
              <a:rPr lang="nl-NL" sz="2800" dirty="0" smtClean="0"/>
              <a:t> bv met een verhoudingstabel.</a:t>
            </a:r>
          </a:p>
          <a:p>
            <a:endParaRPr lang="nl-NL" dirty="0"/>
          </a:p>
          <a:p>
            <a:endParaRPr lang="nl-NL" sz="1200" dirty="0" smtClean="0"/>
          </a:p>
          <a:p>
            <a:endParaRPr lang="nl-NL" sz="2800" dirty="0" smtClean="0"/>
          </a:p>
          <a:p>
            <a:endParaRPr lang="nl-NL" sz="3500" dirty="0"/>
          </a:p>
          <a:p>
            <a:r>
              <a:rPr lang="nl-NL" sz="2800" dirty="0" smtClean="0"/>
              <a:t>Bereken [OH</a:t>
            </a:r>
            <a:r>
              <a:rPr lang="nl-NL" sz="2800" baseline="30000" dirty="0" smtClean="0"/>
              <a:t>-</a:t>
            </a:r>
            <a:r>
              <a:rPr lang="nl-NL" sz="2800" dirty="0" smtClean="0"/>
              <a:t> ] </a:t>
            </a:r>
          </a:p>
          <a:p>
            <a:endParaRPr lang="nl-NL" sz="2100" dirty="0"/>
          </a:p>
          <a:p>
            <a:r>
              <a:rPr lang="nl-NL" sz="2800" dirty="0" smtClean="0"/>
              <a:t>Bereken </a:t>
            </a:r>
            <a:r>
              <a:rPr lang="nl-NL" sz="2800" dirty="0" err="1" smtClean="0"/>
              <a:t>pOH</a:t>
            </a:r>
            <a:endParaRPr lang="nl-NL" sz="2800" dirty="0" smtClean="0"/>
          </a:p>
          <a:p>
            <a:endParaRPr lang="nl-NL" sz="4200" dirty="0"/>
          </a:p>
          <a:p>
            <a:r>
              <a:rPr lang="nl-NL" dirty="0" smtClean="0"/>
              <a:t>Bepaal aantal significante cijfers </a:t>
            </a:r>
          </a:p>
          <a:p>
            <a:pPr>
              <a:buNone/>
            </a:pPr>
            <a:r>
              <a:rPr lang="nl-NL" sz="1700" dirty="0"/>
              <a:t>	</a:t>
            </a:r>
            <a:r>
              <a:rPr lang="nl-NL" sz="1700" dirty="0" smtClean="0"/>
              <a:t>(alleen cijfers achter de komma zijn significant)</a:t>
            </a:r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sz="quarter" idx="3"/>
          </p:nvPr>
        </p:nvSpPr>
        <p:spPr>
          <a:xfrm>
            <a:off x="4716016" y="980728"/>
            <a:ext cx="4041775" cy="648072"/>
          </a:xfrm>
        </p:spPr>
        <p:txBody>
          <a:bodyPr>
            <a:normAutofit fontScale="85000" lnSpcReduction="10000"/>
          </a:bodyPr>
          <a:lstStyle/>
          <a:p>
            <a:r>
              <a:rPr lang="nl-NL" dirty="0" smtClean="0"/>
              <a:t>We lossen 5,45 g natriumhydroxide op in 3,00 liter water</a:t>
            </a:r>
            <a:endParaRPr lang="nl-NL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sz="quarter" idx="4"/>
          </p:nvPr>
        </p:nvSpPr>
        <p:spPr>
          <a:xfrm>
            <a:off x="4645025" y="1844824"/>
            <a:ext cx="4041775" cy="4281339"/>
          </a:xfrm>
        </p:spPr>
        <p:txBody>
          <a:bodyPr/>
          <a:lstStyle/>
          <a:p>
            <a:r>
              <a:rPr lang="nl-NL" dirty="0" smtClean="0"/>
              <a:t>M(</a:t>
            </a:r>
            <a:r>
              <a:rPr lang="nl-NL" dirty="0" err="1" smtClean="0"/>
              <a:t>NaOH</a:t>
            </a:r>
            <a:r>
              <a:rPr lang="nl-NL" dirty="0" smtClean="0"/>
              <a:t>) =39,997 g / mol</a:t>
            </a:r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sz="3200" dirty="0" smtClean="0"/>
          </a:p>
          <a:p>
            <a:r>
              <a:rPr lang="nl-NL" dirty="0" smtClean="0"/>
              <a:t>[OH</a:t>
            </a:r>
            <a:r>
              <a:rPr lang="nl-NL" baseline="30000" dirty="0" smtClean="0"/>
              <a:t>-</a:t>
            </a:r>
            <a:r>
              <a:rPr lang="nl-NL" dirty="0" smtClean="0"/>
              <a:t> ] =</a:t>
            </a:r>
          </a:p>
          <a:p>
            <a:endParaRPr lang="nl-NL" sz="1200" dirty="0"/>
          </a:p>
          <a:p>
            <a:r>
              <a:rPr lang="nl-NL" dirty="0" err="1" smtClean="0"/>
              <a:t>pOH</a:t>
            </a:r>
            <a:r>
              <a:rPr lang="nl-NL" dirty="0" smtClean="0"/>
              <a:t> = - log[OH</a:t>
            </a:r>
            <a:r>
              <a:rPr lang="nl-NL" baseline="30000" dirty="0" smtClean="0"/>
              <a:t>-</a:t>
            </a:r>
            <a:r>
              <a:rPr lang="nl-NL" dirty="0" smtClean="0"/>
              <a:t>]   </a:t>
            </a:r>
          </a:p>
          <a:p>
            <a:endParaRPr lang="nl-NL" dirty="0"/>
          </a:p>
        </p:txBody>
      </p:sp>
      <p:graphicFrame>
        <p:nvGraphicFramePr>
          <p:cNvPr id="10" name="Tabel 9"/>
          <p:cNvGraphicFramePr>
            <a:graphicFrameLocks noGrp="1"/>
          </p:cNvGraphicFramePr>
          <p:nvPr/>
        </p:nvGraphicFramePr>
        <p:xfrm>
          <a:off x="5364088" y="2420888"/>
          <a:ext cx="232792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3960"/>
                <a:gridCol w="1163960"/>
              </a:tblGrid>
              <a:tr h="37084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kstvak 10"/>
          <p:cNvSpPr txBox="1"/>
          <p:nvPr/>
        </p:nvSpPr>
        <p:spPr>
          <a:xfrm>
            <a:off x="5724128" y="241159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mol</a:t>
            </a:r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6948264" y="234888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g</a:t>
            </a:r>
            <a:endParaRPr lang="nl-NL" dirty="0"/>
          </a:p>
        </p:txBody>
      </p:sp>
      <p:sp>
        <p:nvSpPr>
          <p:cNvPr id="13" name="Tekstvak 12"/>
          <p:cNvSpPr txBox="1"/>
          <p:nvPr/>
        </p:nvSpPr>
        <p:spPr>
          <a:xfrm>
            <a:off x="5868144" y="278092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</a:t>
            </a:r>
            <a:endParaRPr lang="nl-NL" dirty="0"/>
          </a:p>
        </p:txBody>
      </p:sp>
      <p:sp>
        <p:nvSpPr>
          <p:cNvPr id="14" name="Tekstvak 13"/>
          <p:cNvSpPr txBox="1"/>
          <p:nvPr/>
        </p:nvSpPr>
        <p:spPr>
          <a:xfrm>
            <a:off x="6732240" y="2780928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39,997</a:t>
            </a:r>
            <a:endParaRPr lang="nl-NL" dirty="0"/>
          </a:p>
        </p:txBody>
      </p:sp>
      <p:sp>
        <p:nvSpPr>
          <p:cNvPr id="15" name="Tekstvak 14"/>
          <p:cNvSpPr txBox="1"/>
          <p:nvPr/>
        </p:nvSpPr>
        <p:spPr>
          <a:xfrm>
            <a:off x="6948264" y="314096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5,45 </a:t>
            </a:r>
            <a:endParaRPr lang="nl-NL" dirty="0"/>
          </a:p>
        </p:txBody>
      </p:sp>
      <p:sp>
        <p:nvSpPr>
          <p:cNvPr id="16" name="Tekstvak 15"/>
          <p:cNvSpPr txBox="1"/>
          <p:nvPr/>
        </p:nvSpPr>
        <p:spPr>
          <a:xfrm>
            <a:off x="5868144" y="314096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?</a:t>
            </a:r>
            <a:endParaRPr lang="nl-NL" dirty="0"/>
          </a:p>
        </p:txBody>
      </p:sp>
      <p:sp>
        <p:nvSpPr>
          <p:cNvPr id="17" name="Tekstvak 16"/>
          <p:cNvSpPr txBox="1"/>
          <p:nvPr/>
        </p:nvSpPr>
        <p:spPr>
          <a:xfrm>
            <a:off x="5580112" y="3635732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? =  </a:t>
            </a:r>
            <a:endParaRPr lang="nl-NL" dirty="0"/>
          </a:p>
        </p:txBody>
      </p:sp>
      <p:sp>
        <p:nvSpPr>
          <p:cNvPr id="19" name="Tekstvak 18"/>
          <p:cNvSpPr txBox="1"/>
          <p:nvPr/>
        </p:nvSpPr>
        <p:spPr>
          <a:xfrm>
            <a:off x="6660232" y="3645024"/>
            <a:ext cx="13681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 smtClean="0"/>
              <a:t>= 0,13626 mol</a:t>
            </a:r>
            <a:endParaRPr lang="nl-NL" sz="1400" dirty="0"/>
          </a:p>
        </p:txBody>
      </p:sp>
      <p:sp>
        <p:nvSpPr>
          <p:cNvPr id="23" name="Tekstvak 22"/>
          <p:cNvSpPr txBox="1"/>
          <p:nvPr/>
        </p:nvSpPr>
        <p:spPr>
          <a:xfrm>
            <a:off x="6876256" y="4221088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= 0,045420 mol / L</a:t>
            </a:r>
            <a:endParaRPr lang="nl-NL" dirty="0"/>
          </a:p>
        </p:txBody>
      </p:sp>
      <p:sp>
        <p:nvSpPr>
          <p:cNvPr id="24" name="Tekstvak 23"/>
          <p:cNvSpPr txBox="1"/>
          <p:nvPr/>
        </p:nvSpPr>
        <p:spPr>
          <a:xfrm>
            <a:off x="7020272" y="4797152"/>
            <a:ext cx="22322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= - log 0,045420 </a:t>
            </a:r>
            <a:endParaRPr lang="nl-NL" sz="2200" dirty="0"/>
          </a:p>
        </p:txBody>
      </p:sp>
      <p:sp>
        <p:nvSpPr>
          <p:cNvPr id="25" name="Tekstvak 24"/>
          <p:cNvSpPr txBox="1"/>
          <p:nvPr/>
        </p:nvSpPr>
        <p:spPr>
          <a:xfrm>
            <a:off x="5292080" y="6021288"/>
            <a:ext cx="18722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err="1" smtClean="0"/>
              <a:t>pOH</a:t>
            </a:r>
            <a:r>
              <a:rPr lang="nl-NL" sz="2200" dirty="0" smtClean="0"/>
              <a:t> = 1,343</a:t>
            </a:r>
            <a:endParaRPr lang="nl-NL" sz="2200" dirty="0"/>
          </a:p>
        </p:txBody>
      </p:sp>
      <p:sp>
        <p:nvSpPr>
          <p:cNvPr id="27" name="Tekstvak 26"/>
          <p:cNvSpPr txBox="1"/>
          <p:nvPr/>
        </p:nvSpPr>
        <p:spPr>
          <a:xfrm>
            <a:off x="5076056" y="5229200"/>
            <a:ext cx="20162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err="1" smtClean="0"/>
              <a:t>pOH</a:t>
            </a:r>
            <a:r>
              <a:rPr lang="nl-NL" sz="2200" dirty="0" smtClean="0"/>
              <a:t> = 1,34275</a:t>
            </a:r>
            <a:endParaRPr lang="nl-NL" sz="2200" dirty="0"/>
          </a:p>
        </p:txBody>
      </p:sp>
      <p:sp>
        <p:nvSpPr>
          <p:cNvPr id="28" name="Tekstvak 27"/>
          <p:cNvSpPr txBox="1"/>
          <p:nvPr/>
        </p:nvSpPr>
        <p:spPr>
          <a:xfrm>
            <a:off x="8028384" y="3645024"/>
            <a:ext cx="1115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 smtClean="0"/>
              <a:t>Verhouding  1 : 1</a:t>
            </a:r>
            <a:endParaRPr lang="nl-NL" sz="1400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3573016"/>
            <a:ext cx="7715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4149080"/>
            <a:ext cx="81915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19" grpId="0"/>
      <p:bldP spid="23" grpId="0"/>
      <p:bldP spid="24" grpId="0"/>
      <p:bldP spid="25" grpId="0"/>
      <p:bldP spid="27" grpId="0"/>
      <p:bldP spid="28" grpId="0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569</Words>
  <Application>Microsoft Office PowerPoint</Application>
  <PresentationFormat>Diavoorstelling (4:3)</PresentationFormat>
  <Paragraphs>186</Paragraphs>
  <Slides>9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0" baseType="lpstr">
      <vt:lpstr>Office-thema</vt:lpstr>
      <vt:lpstr>Zuurgraad</vt:lpstr>
      <vt:lpstr>Basegraad</vt:lpstr>
      <vt:lpstr>Zuurgraad</vt:lpstr>
      <vt:lpstr>Zuurgraad</vt:lpstr>
      <vt:lpstr>Zuurgraad</vt:lpstr>
      <vt:lpstr>Zuurgraad</vt:lpstr>
      <vt:lpstr>Molariteit is gegeven</vt:lpstr>
      <vt:lpstr>pH berekening</vt:lpstr>
      <vt:lpstr>pOH berekening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Zuurgraad</dc:title>
  <dc:creator>Nelly Andela</dc:creator>
  <cp:lastModifiedBy>Nelly Andela</cp:lastModifiedBy>
  <cp:revision>34</cp:revision>
  <dcterms:created xsi:type="dcterms:W3CDTF">2015-12-01T18:57:04Z</dcterms:created>
  <dcterms:modified xsi:type="dcterms:W3CDTF">2019-12-04T11:09:06Z</dcterms:modified>
</cp:coreProperties>
</file>