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8" r:id="rId4"/>
    <p:sldId id="260" r:id="rId5"/>
    <p:sldId id="257" r:id="rId6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00DA6-6239-4F4A-8D33-CEC3B3DA6094}" type="datetimeFigureOut">
              <a:rPr lang="nl-NL" smtClean="0"/>
              <a:pPr/>
              <a:t>1-12-2021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BEDD2-01D3-4324-A723-00F4C2BAC1E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Lewis</a:t>
            </a:r>
            <a:r>
              <a:rPr lang="nl-NL" dirty="0" smtClean="0"/>
              <a:t> structuren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Bepaal het totale aantal valentie elektronen. Bereken daarmee het aantal beschikbare elektronen paren</a:t>
            </a:r>
          </a:p>
          <a:p>
            <a:r>
              <a:rPr lang="nl-NL" dirty="0" smtClean="0"/>
              <a:t>Bepaal het aantal benodigde elektronenparen volgens de octetregel</a:t>
            </a:r>
          </a:p>
          <a:p>
            <a:r>
              <a:rPr lang="nl-NL" dirty="0" smtClean="0"/>
              <a:t>Bereken het aantal gemeenschappelijke elektronen paren</a:t>
            </a:r>
          </a:p>
          <a:p>
            <a:r>
              <a:rPr lang="nl-NL" dirty="0" smtClean="0"/>
              <a:t>Bereken het aantal vrije elektronen paren</a:t>
            </a:r>
          </a:p>
          <a:p>
            <a:r>
              <a:rPr lang="nl-NL" dirty="0" smtClean="0"/>
              <a:t>Plaats de vrije elektronen paren zo dat elk atoom voldoet aan de octetregel </a:t>
            </a: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Geef de </a:t>
            </a:r>
            <a:r>
              <a:rPr lang="nl-NL" dirty="0" err="1" smtClean="0"/>
              <a:t>lewisstructuur</a:t>
            </a:r>
            <a:r>
              <a:rPr lang="nl-NL" dirty="0" smtClean="0"/>
              <a:t> van </a:t>
            </a:r>
          </a:p>
          <a:p>
            <a:r>
              <a:rPr lang="nl-NL" dirty="0" smtClean="0"/>
              <a:t>2 fluor  </a:t>
            </a:r>
            <a:r>
              <a:rPr lang="nl-NL" dirty="0" err="1" smtClean="0"/>
              <a:t>ethaanzuur</a:t>
            </a:r>
            <a:r>
              <a:rPr lang="nl-NL" dirty="0" smtClean="0"/>
              <a:t> CH</a:t>
            </a:r>
            <a:r>
              <a:rPr lang="nl-NL" baseline="-25000" dirty="0" smtClean="0"/>
              <a:t>2</a:t>
            </a:r>
            <a:r>
              <a:rPr lang="nl-NL" dirty="0" smtClean="0"/>
              <a:t>FCOOH</a:t>
            </a:r>
            <a:endParaRPr lang="nl-NL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nl-NL" sz="2000" dirty="0" smtClean="0"/>
              <a:t>2 ∙ 4 + 3 ∙  1 + 2 ∙ 6 + 7 = 30</a:t>
            </a:r>
          </a:p>
          <a:p>
            <a:pPr lvl="1"/>
            <a:r>
              <a:rPr lang="nl-NL" dirty="0" smtClean="0"/>
              <a:t>Dus 15 paar</a:t>
            </a:r>
          </a:p>
          <a:p>
            <a:pPr lvl="1">
              <a:buNone/>
            </a:pPr>
            <a:endParaRPr lang="nl-NL" sz="1000" dirty="0" smtClean="0"/>
          </a:p>
          <a:p>
            <a:r>
              <a:rPr lang="nl-NL" sz="2000" dirty="0" smtClean="0"/>
              <a:t>Nodig  3 ∙ 2 + 5 ∙  8 = 46</a:t>
            </a:r>
          </a:p>
          <a:p>
            <a:pPr lvl="1"/>
            <a:r>
              <a:rPr lang="nl-NL" dirty="0" smtClean="0"/>
              <a:t>Dus 23 paar</a:t>
            </a:r>
          </a:p>
          <a:p>
            <a:pPr lvl="1"/>
            <a:endParaRPr lang="nl-NL" sz="1100" dirty="0"/>
          </a:p>
          <a:p>
            <a:r>
              <a:rPr lang="nl-NL" sz="2000" dirty="0" smtClean="0"/>
              <a:t>Dus 23 -15 = 8 </a:t>
            </a:r>
            <a:r>
              <a:rPr lang="nl-NL" sz="2000" dirty="0" err="1" smtClean="0"/>
              <a:t>gemeen-schappelijke</a:t>
            </a:r>
            <a:r>
              <a:rPr lang="nl-NL" sz="2000" dirty="0" smtClean="0"/>
              <a:t> elektronen paren</a:t>
            </a:r>
          </a:p>
          <a:p>
            <a:endParaRPr lang="nl-NL" sz="800" dirty="0" smtClean="0"/>
          </a:p>
          <a:p>
            <a:r>
              <a:rPr lang="nl-NL" sz="2000" dirty="0" smtClean="0"/>
              <a:t>Dus 15 – 8 = 7 vrije elektronen paren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dirty="0" smtClean="0"/>
              <a:t> 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36096" y="5517232"/>
          <a:ext cx="165692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CS ChemDraw Drawing" r:id="rId3" imgW="1476360" imgH="769680" progId="ChemDraw.Document.6.0">
                  <p:embed/>
                </p:oleObj>
              </mc:Choice>
              <mc:Fallback>
                <p:oleObj name="CS ChemDraw Drawing" r:id="rId3" imgW="1476360" imgH="76968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517232"/>
                        <a:ext cx="1656927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Rechte verbindingslijn 12"/>
          <p:cNvCxnSpPr/>
          <p:nvPr/>
        </p:nvCxnSpPr>
        <p:spPr>
          <a:xfrm flipH="1">
            <a:off x="6228184" y="5517232"/>
            <a:ext cx="72008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6372200" y="5517232"/>
            <a:ext cx="117861" cy="1503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>
            <a:off x="6596211" y="5857336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>
            <a:off x="6622729" y="6067417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5796136" y="6410204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>
            <a:off x="5796136" y="6237312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>
            <a:off x="5940152" y="6237312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Lewis</a:t>
            </a:r>
            <a:r>
              <a:rPr lang="nl-NL" dirty="0" smtClean="0"/>
              <a:t> structuren</a:t>
            </a:r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Bepaal het totale aantal valentie elektronen. Bereken daarmee het aantal beschikbare elektronen paren</a:t>
            </a:r>
          </a:p>
          <a:p>
            <a:r>
              <a:rPr lang="nl-NL" dirty="0" smtClean="0"/>
              <a:t>Bepaal het aantal benodigde elektronenparen volgens de octetregel</a:t>
            </a:r>
          </a:p>
          <a:p>
            <a:r>
              <a:rPr lang="nl-NL" dirty="0" smtClean="0"/>
              <a:t>Bereken het aantal gemeenschappelijke elektronen paren</a:t>
            </a:r>
          </a:p>
          <a:p>
            <a:r>
              <a:rPr lang="nl-NL" dirty="0" smtClean="0"/>
              <a:t>Bereken het aantal vrije elektronen paren</a:t>
            </a:r>
          </a:p>
          <a:p>
            <a:r>
              <a:rPr lang="nl-NL" dirty="0" smtClean="0"/>
              <a:t>Plaats de vrije elektronen paren zo dat elk atoom voldoet aan de octetregel </a:t>
            </a:r>
            <a:endParaRPr lang="nl-NL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nl-NL" dirty="0" smtClean="0"/>
              <a:t>Geef de </a:t>
            </a:r>
            <a:r>
              <a:rPr lang="nl-NL" dirty="0" err="1" smtClean="0"/>
              <a:t>lewisstructuur</a:t>
            </a:r>
            <a:r>
              <a:rPr lang="nl-NL" dirty="0" smtClean="0"/>
              <a:t> van </a:t>
            </a:r>
          </a:p>
          <a:p>
            <a:r>
              <a:rPr lang="nl-NL" dirty="0" smtClean="0"/>
              <a:t>2 fluor  </a:t>
            </a:r>
            <a:r>
              <a:rPr lang="nl-NL" dirty="0" err="1" smtClean="0"/>
              <a:t>ethaanzuur</a:t>
            </a:r>
            <a:r>
              <a:rPr lang="nl-NL" dirty="0" smtClean="0"/>
              <a:t> CH</a:t>
            </a:r>
            <a:r>
              <a:rPr lang="nl-NL" baseline="-25000" dirty="0" smtClean="0"/>
              <a:t>2</a:t>
            </a:r>
            <a:r>
              <a:rPr lang="nl-NL" dirty="0" smtClean="0"/>
              <a:t>FCOOH</a:t>
            </a:r>
            <a:endParaRPr lang="nl-NL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nl-NL" sz="2000" dirty="0" smtClean="0"/>
              <a:t>2 ∙ 4 + 3 ∙  1 + 2 ∙ 6 + 7 = 30</a:t>
            </a:r>
          </a:p>
          <a:p>
            <a:pPr lvl="1"/>
            <a:r>
              <a:rPr lang="nl-NL" dirty="0" smtClean="0"/>
              <a:t>Dus 15 paar</a:t>
            </a:r>
          </a:p>
          <a:p>
            <a:pPr lvl="1">
              <a:buNone/>
            </a:pPr>
            <a:endParaRPr lang="nl-NL" sz="1000" dirty="0" smtClean="0"/>
          </a:p>
          <a:p>
            <a:r>
              <a:rPr lang="nl-NL" sz="2000" dirty="0" smtClean="0"/>
              <a:t>Nodig  3 ∙ 2 + 5 ∙  8 = 46</a:t>
            </a:r>
          </a:p>
          <a:p>
            <a:pPr lvl="1"/>
            <a:r>
              <a:rPr lang="nl-NL" dirty="0" smtClean="0"/>
              <a:t>Dus 23 paar</a:t>
            </a:r>
          </a:p>
          <a:p>
            <a:pPr lvl="1"/>
            <a:endParaRPr lang="nl-NL" sz="1100" dirty="0"/>
          </a:p>
          <a:p>
            <a:r>
              <a:rPr lang="nl-NL" sz="2000" dirty="0" smtClean="0"/>
              <a:t>Dus 23 -15 = 8 </a:t>
            </a:r>
            <a:r>
              <a:rPr lang="nl-NL" sz="2000" dirty="0" err="1" smtClean="0"/>
              <a:t>gemeen-schappelijke</a:t>
            </a:r>
            <a:r>
              <a:rPr lang="nl-NL" sz="2000" dirty="0" smtClean="0"/>
              <a:t> elektronen paren</a:t>
            </a:r>
          </a:p>
          <a:p>
            <a:endParaRPr lang="nl-NL" sz="800" dirty="0" smtClean="0"/>
          </a:p>
          <a:p>
            <a:r>
              <a:rPr lang="nl-NL" sz="2000" dirty="0" smtClean="0"/>
              <a:t>Dus 15 – 8 = 7 vrije elektronen paren</a:t>
            </a:r>
          </a:p>
          <a:p>
            <a:pPr>
              <a:buNone/>
            </a:pPr>
            <a:endParaRPr lang="nl-NL" sz="2000" dirty="0" smtClean="0"/>
          </a:p>
          <a:p>
            <a:pPr>
              <a:buNone/>
            </a:pPr>
            <a:r>
              <a:rPr lang="nl-NL" dirty="0" smtClean="0"/>
              <a:t>  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436096" y="5517232"/>
          <a:ext cx="1656927" cy="864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CS ChemDraw Drawing" r:id="rId3" imgW="1476360" imgH="769680" progId="ChemDraw.Document.6.0">
                  <p:embed/>
                </p:oleObj>
              </mc:Choice>
              <mc:Fallback>
                <p:oleObj name="CS ChemDraw Drawing" r:id="rId3" imgW="1476360" imgH="769680" progId="ChemDraw.Document.6.0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517232"/>
                        <a:ext cx="1656927" cy="864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Rechte verbindingslijn 12"/>
          <p:cNvCxnSpPr/>
          <p:nvPr/>
        </p:nvCxnSpPr>
        <p:spPr>
          <a:xfrm flipH="1">
            <a:off x="6228184" y="5517232"/>
            <a:ext cx="72008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6372200" y="5517232"/>
            <a:ext cx="117861" cy="1503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>
            <a:off x="6596211" y="5857336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chte verbindingslijn 24"/>
          <p:cNvCxnSpPr/>
          <p:nvPr/>
        </p:nvCxnSpPr>
        <p:spPr>
          <a:xfrm>
            <a:off x="6622729" y="6067417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chte verbindingslijn 28"/>
          <p:cNvCxnSpPr/>
          <p:nvPr/>
        </p:nvCxnSpPr>
        <p:spPr>
          <a:xfrm>
            <a:off x="5796136" y="6410204"/>
            <a:ext cx="14401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echte verbindingslijn 30"/>
          <p:cNvCxnSpPr/>
          <p:nvPr/>
        </p:nvCxnSpPr>
        <p:spPr>
          <a:xfrm>
            <a:off x="5796136" y="6237312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>
            <a:off x="5940152" y="6237312"/>
            <a:ext cx="0" cy="14401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767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Lewis</a:t>
            </a:r>
            <a:r>
              <a:rPr lang="nl-NL" dirty="0" smtClean="0"/>
              <a:t> structuur ionen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412776"/>
            <a:ext cx="4040188" cy="4713387"/>
          </a:xfrm>
        </p:spPr>
        <p:txBody>
          <a:bodyPr>
            <a:noAutofit/>
          </a:bodyPr>
          <a:lstStyle/>
          <a:p>
            <a:r>
              <a:rPr lang="nl-NL" sz="2000" dirty="0" smtClean="0"/>
              <a:t>Bepaal het totale aantal valentie elektronen. Bereken daarmee het aantal beschikbare elektronen paren</a:t>
            </a:r>
          </a:p>
          <a:p>
            <a:r>
              <a:rPr lang="nl-NL" sz="2000" dirty="0" smtClean="0"/>
              <a:t>Bepaal het aantal benodigde elektronenparen volgens de octetregel</a:t>
            </a:r>
          </a:p>
          <a:p>
            <a:r>
              <a:rPr lang="nl-NL" sz="2000" dirty="0" smtClean="0"/>
              <a:t>Bereken het aantal gemeenschappelijke elektronen paren</a:t>
            </a:r>
          </a:p>
          <a:p>
            <a:r>
              <a:rPr lang="nl-NL" sz="2000" dirty="0" smtClean="0"/>
              <a:t>Bereken het aantal vrije elektronen paren</a:t>
            </a:r>
          </a:p>
          <a:p>
            <a:r>
              <a:rPr lang="nl-NL" sz="2000" dirty="0" smtClean="0"/>
              <a:t>Plaats de vrije elektronen paren zo dat elk atoom voldoet aan de octetregel </a:t>
            </a:r>
          </a:p>
          <a:p>
            <a:r>
              <a:rPr lang="nl-NL" sz="2000" dirty="0" smtClean="0">
                <a:solidFill>
                  <a:srgbClr val="FF0000"/>
                </a:solidFill>
              </a:rPr>
              <a:t>Plaats de lading</a:t>
            </a:r>
            <a:endParaRPr lang="nl-NL" sz="2000" dirty="0">
              <a:solidFill>
                <a:srgbClr val="FF0000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196753"/>
            <a:ext cx="4041775" cy="432048"/>
          </a:xfrm>
        </p:spPr>
        <p:txBody>
          <a:bodyPr>
            <a:normAutofit fontScale="70000" lnSpcReduction="20000"/>
          </a:bodyPr>
          <a:lstStyle/>
          <a:p>
            <a:r>
              <a:rPr lang="nl-NL" dirty="0" smtClean="0"/>
              <a:t>Geef de </a:t>
            </a:r>
            <a:r>
              <a:rPr lang="nl-NL" dirty="0" err="1" smtClean="0"/>
              <a:t>lewis</a:t>
            </a:r>
            <a:r>
              <a:rPr lang="nl-NL" dirty="0" smtClean="0"/>
              <a:t> structuur van het H</a:t>
            </a:r>
            <a:r>
              <a:rPr lang="nl-NL" baseline="-25000" dirty="0" smtClean="0"/>
              <a:t>3</a:t>
            </a:r>
            <a:r>
              <a:rPr lang="nl-NL" dirty="0" smtClean="0"/>
              <a:t>O</a:t>
            </a:r>
            <a:r>
              <a:rPr lang="nl-NL" baseline="30000" dirty="0" smtClean="0"/>
              <a:t>+</a:t>
            </a:r>
            <a:r>
              <a:rPr lang="nl-NL" dirty="0" smtClean="0"/>
              <a:t>  ion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3 ∙ 1 + 6 -1 = 8 valentie elektronen </a:t>
            </a:r>
          </a:p>
          <a:p>
            <a:pPr lvl="1"/>
            <a:r>
              <a:rPr lang="nl-NL" dirty="0" smtClean="0"/>
              <a:t> 4 paar</a:t>
            </a:r>
          </a:p>
          <a:p>
            <a:r>
              <a:rPr lang="nl-NL" dirty="0" smtClean="0"/>
              <a:t>3 ∙ 2 + 8 = 14</a:t>
            </a:r>
          </a:p>
          <a:p>
            <a:pPr lvl="1"/>
            <a:r>
              <a:rPr lang="nl-NL" dirty="0" smtClean="0"/>
              <a:t>7 paar</a:t>
            </a:r>
          </a:p>
          <a:p>
            <a:r>
              <a:rPr lang="nl-NL" sz="1800" dirty="0" smtClean="0"/>
              <a:t>7 – 4 = 3  gemeenschappelijke elektronen paren</a:t>
            </a:r>
          </a:p>
          <a:p>
            <a:r>
              <a:rPr lang="nl-NL" sz="1800" dirty="0" smtClean="0"/>
              <a:t>4  - 3 = 1 vrij elektronen paar</a:t>
            </a:r>
          </a:p>
          <a:p>
            <a:endParaRPr lang="nl-NL" sz="1800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436096" y="5058843"/>
          <a:ext cx="1857620" cy="12504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CS ChemDraw Drawing" r:id="rId3" imgW="733320" imgH="493920" progId="ChemDraw.Document.6.0">
                  <p:embed/>
                </p:oleObj>
              </mc:Choice>
              <mc:Fallback>
                <p:oleObj name="CS ChemDraw Drawing" r:id="rId3" imgW="733320" imgH="493920" progId="ChemDraw.Document.6.0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6096" y="5058843"/>
                        <a:ext cx="1857620" cy="12504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Rechte verbindingslijn 10"/>
          <p:cNvCxnSpPr/>
          <p:nvPr/>
        </p:nvCxnSpPr>
        <p:spPr>
          <a:xfrm>
            <a:off x="6228184" y="6381328"/>
            <a:ext cx="28803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kstvak 13"/>
          <p:cNvSpPr txBox="1"/>
          <p:nvPr/>
        </p:nvSpPr>
        <p:spPr>
          <a:xfrm>
            <a:off x="6372200" y="572396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nl-NL" dirty="0" err="1" smtClean="0"/>
              <a:t>Lewis</a:t>
            </a:r>
            <a:r>
              <a:rPr lang="nl-NL" dirty="0" smtClean="0"/>
              <a:t> structuur ionen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1412776"/>
            <a:ext cx="4040188" cy="4713387"/>
          </a:xfrm>
        </p:spPr>
        <p:txBody>
          <a:bodyPr>
            <a:noAutofit/>
          </a:bodyPr>
          <a:lstStyle/>
          <a:p>
            <a:r>
              <a:rPr lang="nl-NL" sz="2000" dirty="0" smtClean="0"/>
              <a:t>Bepaal het totale aantal valentie elektronen. Bereken daarmee het aantal beschikbare elektronen paren</a:t>
            </a:r>
          </a:p>
          <a:p>
            <a:r>
              <a:rPr lang="nl-NL" sz="2000" dirty="0" smtClean="0"/>
              <a:t>Bepaal het aantal benodigde elektronenparen volgens de octetregel</a:t>
            </a:r>
          </a:p>
          <a:p>
            <a:r>
              <a:rPr lang="nl-NL" sz="2000" dirty="0" smtClean="0"/>
              <a:t>Bereken het aantal gemeenschappelijke elektronen paren</a:t>
            </a:r>
          </a:p>
          <a:p>
            <a:r>
              <a:rPr lang="nl-NL" sz="2000" dirty="0" smtClean="0"/>
              <a:t>Bereken het aantal vrije elektronen paren</a:t>
            </a:r>
          </a:p>
          <a:p>
            <a:r>
              <a:rPr lang="nl-NL" sz="2000" dirty="0" smtClean="0"/>
              <a:t>Plaats de vrije elektronen paren zo dat elk atoom voldoet aan de octetregel </a:t>
            </a:r>
          </a:p>
          <a:p>
            <a:r>
              <a:rPr lang="nl-NL" sz="2000" dirty="0" smtClean="0">
                <a:solidFill>
                  <a:srgbClr val="FF0000"/>
                </a:solidFill>
              </a:rPr>
              <a:t>Plaats de lading</a:t>
            </a:r>
            <a:endParaRPr lang="nl-NL" sz="2000" dirty="0">
              <a:solidFill>
                <a:srgbClr val="FF0000"/>
              </a:solidFill>
            </a:endParaRP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196753"/>
            <a:ext cx="4041775" cy="432048"/>
          </a:xfrm>
        </p:spPr>
        <p:txBody>
          <a:bodyPr>
            <a:normAutofit fontScale="62500" lnSpcReduction="20000"/>
          </a:bodyPr>
          <a:lstStyle/>
          <a:p>
            <a:r>
              <a:rPr lang="nl-NL" dirty="0" smtClean="0"/>
              <a:t>Geef de </a:t>
            </a:r>
            <a:r>
              <a:rPr lang="nl-NL" dirty="0" err="1" smtClean="0"/>
              <a:t>lewis</a:t>
            </a:r>
            <a:r>
              <a:rPr lang="nl-NL" dirty="0" smtClean="0"/>
              <a:t> structuur van het </a:t>
            </a:r>
            <a:r>
              <a:rPr lang="nl-NL" dirty="0" err="1" smtClean="0"/>
              <a:t>koolmonooxide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4  + 6  = 10 valentie elektronen </a:t>
            </a:r>
          </a:p>
          <a:p>
            <a:pPr lvl="1"/>
            <a:r>
              <a:rPr lang="nl-NL" dirty="0" smtClean="0"/>
              <a:t> 5 paar</a:t>
            </a:r>
          </a:p>
          <a:p>
            <a:r>
              <a:rPr lang="nl-NL" dirty="0" smtClean="0"/>
              <a:t>2 ∙ 8  = 16</a:t>
            </a:r>
          </a:p>
          <a:p>
            <a:pPr lvl="1"/>
            <a:r>
              <a:rPr lang="nl-NL" dirty="0" smtClean="0"/>
              <a:t>8 paar</a:t>
            </a:r>
          </a:p>
          <a:p>
            <a:r>
              <a:rPr lang="nl-NL" sz="1800" dirty="0" smtClean="0"/>
              <a:t>8 – 5 = 3  gemeenschappelijke elektronen paren</a:t>
            </a:r>
          </a:p>
          <a:p>
            <a:r>
              <a:rPr lang="nl-NL" sz="1800" dirty="0" smtClean="0"/>
              <a:t>5  - 3 = 2 vrije elektronen paar</a:t>
            </a:r>
          </a:p>
          <a:p>
            <a:endParaRPr lang="nl-NL" sz="1800" dirty="0" smtClean="0"/>
          </a:p>
        </p:txBody>
      </p:sp>
      <p:sp>
        <p:nvSpPr>
          <p:cNvPr id="14" name="Tekstvak 13"/>
          <p:cNvSpPr txBox="1"/>
          <p:nvPr/>
        </p:nvSpPr>
        <p:spPr>
          <a:xfrm>
            <a:off x="6660232" y="478786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+</a:t>
            </a:r>
            <a:endParaRPr lang="nl-NL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580112" y="5013176"/>
          <a:ext cx="1433408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CS ChemDraw Drawing" r:id="rId3" imgW="433440" imgH="152280" progId="ChemDraw.Document.6.0">
                  <p:embed/>
                </p:oleObj>
              </mc:Choice>
              <mc:Fallback>
                <p:oleObj name="CS ChemDraw Drawing" r:id="rId3" imgW="433440" imgH="152280" progId="ChemDraw.Document.6.0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0112" y="5013176"/>
                        <a:ext cx="1433408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Rechte verbindingslijn 12"/>
          <p:cNvCxnSpPr/>
          <p:nvPr/>
        </p:nvCxnSpPr>
        <p:spPr>
          <a:xfrm>
            <a:off x="7020272" y="5085184"/>
            <a:ext cx="0" cy="2880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>
            <a:off x="5580112" y="5157192"/>
            <a:ext cx="0" cy="2880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kstvak 15"/>
          <p:cNvSpPr txBox="1"/>
          <p:nvPr/>
        </p:nvSpPr>
        <p:spPr>
          <a:xfrm>
            <a:off x="5580112" y="4725144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-</a:t>
            </a:r>
            <a:endParaRPr lang="nl-NL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Ruimtelijke structuur tekenen</a:t>
            </a:r>
            <a:br>
              <a:rPr lang="nl-NL" dirty="0" smtClean="0"/>
            </a:br>
            <a:r>
              <a:rPr lang="nl-NL" sz="4000" dirty="0" smtClean="0"/>
              <a:t>VSEPR theorie</a:t>
            </a:r>
            <a:endParaRPr lang="nl-NL" sz="4000" dirty="0"/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idx="1"/>
          </p:nvPr>
        </p:nvSpPr>
        <p:spPr>
          <a:xfrm>
            <a:off x="457200" y="1196753"/>
            <a:ext cx="4040188" cy="432048"/>
          </a:xfrm>
        </p:spPr>
        <p:txBody>
          <a:bodyPr>
            <a:normAutofit lnSpcReduction="10000"/>
          </a:bodyPr>
          <a:lstStyle/>
          <a:p>
            <a:r>
              <a:rPr lang="nl-NL" dirty="0" smtClean="0"/>
              <a:t>Zo doe je dat</a:t>
            </a:r>
            <a:endParaRPr lang="nl-NL" dirty="0"/>
          </a:p>
        </p:txBody>
      </p:sp>
      <p:sp>
        <p:nvSpPr>
          <p:cNvPr id="10" name="Tijdelijke aanduiding voor inhoud 9"/>
          <p:cNvSpPr>
            <a:spLocks noGrp="1"/>
          </p:cNvSpPr>
          <p:nvPr>
            <p:ph sz="half" idx="2"/>
          </p:nvPr>
        </p:nvSpPr>
        <p:spPr>
          <a:xfrm>
            <a:off x="457200" y="1700808"/>
            <a:ext cx="4040188" cy="4425355"/>
          </a:xfrm>
        </p:spPr>
        <p:txBody>
          <a:bodyPr>
            <a:normAutofit fontScale="92500" lnSpcReduction="20000"/>
          </a:bodyPr>
          <a:lstStyle/>
          <a:p>
            <a:r>
              <a:rPr lang="nl-NL" dirty="0" smtClean="0"/>
              <a:t>Tel het aantal atomen waarmee het centrale atoom is verbonden</a:t>
            </a:r>
          </a:p>
          <a:p>
            <a:r>
              <a:rPr lang="nl-NL" dirty="0" smtClean="0"/>
              <a:t>Tel het aantal vrije elektronen paren  van het centrale atoom hier bij op</a:t>
            </a:r>
          </a:p>
          <a:p>
            <a:r>
              <a:rPr lang="nl-NL" dirty="0" smtClean="0"/>
              <a:t>Aantal 4</a:t>
            </a:r>
          </a:p>
          <a:p>
            <a:pPr lvl="1"/>
            <a:r>
              <a:rPr lang="nl-NL" dirty="0" err="1" smtClean="0"/>
              <a:t>Tetraëdische</a:t>
            </a:r>
            <a:r>
              <a:rPr lang="nl-NL" dirty="0" smtClean="0"/>
              <a:t> </a:t>
            </a:r>
            <a:r>
              <a:rPr lang="nl-NL" dirty="0" err="1" smtClean="0"/>
              <a:t>omringing</a:t>
            </a:r>
            <a:endParaRPr lang="nl-NL" dirty="0" smtClean="0"/>
          </a:p>
          <a:p>
            <a:pPr lvl="2"/>
            <a:r>
              <a:rPr lang="nl-NL" dirty="0" smtClean="0"/>
              <a:t>Bindingshoek 109 </a:t>
            </a:r>
            <a:r>
              <a:rPr lang="nl-NL" baseline="30000" dirty="0" smtClean="0"/>
              <a:t>o</a:t>
            </a:r>
            <a:endParaRPr lang="nl-NL" dirty="0" smtClean="0"/>
          </a:p>
          <a:p>
            <a:r>
              <a:rPr lang="nl-NL" dirty="0" smtClean="0"/>
              <a:t>Aantal 3</a:t>
            </a:r>
          </a:p>
          <a:p>
            <a:pPr lvl="1"/>
            <a:r>
              <a:rPr lang="nl-NL" dirty="0" smtClean="0"/>
              <a:t>Plat vlak </a:t>
            </a:r>
          </a:p>
          <a:p>
            <a:pPr lvl="2"/>
            <a:r>
              <a:rPr lang="nl-NL" dirty="0" err="1" smtClean="0"/>
              <a:t>bindings</a:t>
            </a:r>
            <a:r>
              <a:rPr lang="nl-NL" dirty="0" smtClean="0"/>
              <a:t> hoek 120 </a:t>
            </a:r>
            <a:r>
              <a:rPr lang="nl-NL" baseline="30000" dirty="0" smtClean="0"/>
              <a:t>o</a:t>
            </a:r>
            <a:r>
              <a:rPr lang="nl-NL" dirty="0" smtClean="0"/>
              <a:t>  </a:t>
            </a:r>
          </a:p>
          <a:p>
            <a:r>
              <a:rPr lang="nl-NL" dirty="0" smtClean="0"/>
              <a:t>Aantal 2</a:t>
            </a:r>
          </a:p>
          <a:p>
            <a:pPr lvl="1"/>
            <a:r>
              <a:rPr lang="nl-NL" dirty="0" smtClean="0"/>
              <a:t>Lineair </a:t>
            </a:r>
          </a:p>
          <a:p>
            <a:pPr lvl="2"/>
            <a:r>
              <a:rPr lang="nl-NL" dirty="0" smtClean="0"/>
              <a:t>bindingshoek 180 </a:t>
            </a:r>
            <a:r>
              <a:rPr lang="nl-NL" baseline="30000" dirty="0" smtClean="0"/>
              <a:t>o</a:t>
            </a:r>
            <a:endParaRPr lang="nl-NL" dirty="0" smtClean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3"/>
          </p:nvPr>
        </p:nvSpPr>
        <p:spPr>
          <a:xfrm>
            <a:off x="4644008" y="1268760"/>
            <a:ext cx="4041775" cy="576064"/>
          </a:xfrm>
        </p:spPr>
        <p:txBody>
          <a:bodyPr>
            <a:normAutofit fontScale="92500"/>
          </a:bodyPr>
          <a:lstStyle/>
          <a:p>
            <a:r>
              <a:rPr lang="nl-NL" dirty="0" smtClean="0"/>
              <a:t>Geef de ruimtelijke structuur van </a:t>
            </a:r>
            <a:endParaRPr lang="nl-NL" dirty="0"/>
          </a:p>
        </p:txBody>
      </p:sp>
      <p:sp>
        <p:nvSpPr>
          <p:cNvPr id="12" name="Tijdelijke aanduiding voor inhoud 11"/>
          <p:cNvSpPr>
            <a:spLocks noGrp="1"/>
          </p:cNvSpPr>
          <p:nvPr>
            <p:ph sz="quarter" idx="4"/>
          </p:nvPr>
        </p:nvSpPr>
        <p:spPr>
          <a:xfrm>
            <a:off x="4645025" y="1844824"/>
            <a:ext cx="4041775" cy="4281339"/>
          </a:xfrm>
        </p:spPr>
        <p:txBody>
          <a:bodyPr/>
          <a:lstStyle/>
          <a:p>
            <a:r>
              <a:rPr lang="nl-NL" dirty="0" smtClean="0"/>
              <a:t>Bv  NH</a:t>
            </a:r>
            <a:r>
              <a:rPr lang="nl-NL" baseline="-25000" dirty="0" smtClean="0"/>
              <a:t>3</a:t>
            </a:r>
            <a:endParaRPr lang="nl-NL" dirty="0" smtClean="0"/>
          </a:p>
          <a:p>
            <a:r>
              <a:rPr lang="nl-NL" dirty="0" err="1" smtClean="0"/>
              <a:t>Lewisstructuur</a:t>
            </a:r>
            <a:endParaRPr lang="nl-NL" dirty="0"/>
          </a:p>
          <a:p>
            <a:pPr>
              <a:buNone/>
            </a:pPr>
            <a:endParaRPr lang="nl-NL" sz="3200" dirty="0"/>
          </a:p>
          <a:p>
            <a:r>
              <a:rPr lang="nl-NL" dirty="0" smtClean="0"/>
              <a:t>3 bindingsparen </a:t>
            </a:r>
          </a:p>
          <a:p>
            <a:r>
              <a:rPr lang="nl-NL" dirty="0" smtClean="0"/>
              <a:t>1 vrij elektronen paar</a:t>
            </a:r>
          </a:p>
          <a:p>
            <a:r>
              <a:rPr lang="nl-NL" dirty="0" err="1" smtClean="0"/>
              <a:t>Omringing</a:t>
            </a:r>
            <a:r>
              <a:rPr lang="nl-NL" dirty="0" smtClean="0"/>
              <a:t> 4</a:t>
            </a:r>
          </a:p>
          <a:p>
            <a:pPr lvl="1"/>
            <a:r>
              <a:rPr lang="nl-NL" dirty="0" err="1" smtClean="0"/>
              <a:t>Tetraëdische</a:t>
            </a:r>
            <a:r>
              <a:rPr lang="nl-NL" dirty="0" smtClean="0"/>
              <a:t> </a:t>
            </a:r>
            <a:r>
              <a:rPr lang="nl-NL" dirty="0" err="1" smtClean="0"/>
              <a:t>omringing</a:t>
            </a:r>
            <a:endParaRPr lang="nl-NL" dirty="0" smtClean="0"/>
          </a:p>
          <a:p>
            <a:pPr lvl="1"/>
            <a:r>
              <a:rPr lang="nl-NL" dirty="0" smtClean="0"/>
              <a:t>Bindingshoek 109 </a:t>
            </a:r>
            <a:r>
              <a:rPr lang="nl-NL" sz="1600" baseline="30000" dirty="0" smtClean="0"/>
              <a:t>o</a:t>
            </a:r>
            <a:endParaRPr lang="nl-NL" sz="1600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baseline="-25000" dirty="0" smtClean="0"/>
          </a:p>
        </p:txBody>
      </p:sp>
      <p:pic>
        <p:nvPicPr>
          <p:cNvPr id="17" name="Afbeelding 16" descr="ammonia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2780928"/>
            <a:ext cx="780952" cy="590476"/>
          </a:xfrm>
          <a:prstGeom prst="rect">
            <a:avLst/>
          </a:prstGeom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5517232"/>
            <a:ext cx="81915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hthoek 12"/>
          <p:cNvSpPr/>
          <p:nvPr/>
        </p:nvSpPr>
        <p:spPr>
          <a:xfrm>
            <a:off x="6300192" y="2708920"/>
            <a:ext cx="288032" cy="1440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675</TotalTime>
  <Words>491</Words>
  <Application>Microsoft Office PowerPoint</Application>
  <PresentationFormat>Diavoorstelling (4:3)</PresentationFormat>
  <Paragraphs>95</Paragraphs>
  <Slides>5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Office-thema</vt:lpstr>
      <vt:lpstr>CS ChemDraw Drawing</vt:lpstr>
      <vt:lpstr>Lewis structuren</vt:lpstr>
      <vt:lpstr>Lewis structuren</vt:lpstr>
      <vt:lpstr>Lewis structuur ionen</vt:lpstr>
      <vt:lpstr>Lewis structuur ionen</vt:lpstr>
      <vt:lpstr>Ruimtelijke structuur tekenen VSEPR theorie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Lewis structuren</dc:title>
  <dc:creator>Nelly Andela</dc:creator>
  <cp:lastModifiedBy>gebruiker</cp:lastModifiedBy>
  <cp:revision>25</cp:revision>
  <dcterms:created xsi:type="dcterms:W3CDTF">2016-02-15T14:59:19Z</dcterms:created>
  <dcterms:modified xsi:type="dcterms:W3CDTF">2021-12-01T13:53:34Z</dcterms:modified>
</cp:coreProperties>
</file>