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7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A5A2A-4250-480E-89CE-7A487CC1C939}" type="datetimeFigureOut">
              <a:rPr lang="nl-NL" smtClean="0"/>
              <a:pPr/>
              <a:t>14-2-2017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67B4FB-8EAA-4875-9AFB-07CE9CA8FB4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Voorbeelden op bord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67B4FB-8EAA-4875-9AFB-07CE9CA8FB4B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37BEE-7830-4EBC-9B52-EE8F931921E2}" type="datetimeFigureOut">
              <a:rPr lang="nl-NL" smtClean="0"/>
              <a:pPr/>
              <a:t>14-2-2017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E017-FA3B-4374-9D8B-908A6D3FBB0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37BEE-7830-4EBC-9B52-EE8F931921E2}" type="datetimeFigureOut">
              <a:rPr lang="nl-NL" smtClean="0"/>
              <a:pPr/>
              <a:t>14-2-2017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E017-FA3B-4374-9D8B-908A6D3FBB0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37BEE-7830-4EBC-9B52-EE8F931921E2}" type="datetimeFigureOut">
              <a:rPr lang="nl-NL" smtClean="0"/>
              <a:pPr/>
              <a:t>14-2-2017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E017-FA3B-4374-9D8B-908A6D3FBB0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37BEE-7830-4EBC-9B52-EE8F931921E2}" type="datetimeFigureOut">
              <a:rPr lang="nl-NL" smtClean="0"/>
              <a:pPr/>
              <a:t>14-2-2017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E017-FA3B-4374-9D8B-908A6D3FBB0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37BEE-7830-4EBC-9B52-EE8F931921E2}" type="datetimeFigureOut">
              <a:rPr lang="nl-NL" smtClean="0"/>
              <a:pPr/>
              <a:t>14-2-2017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E017-FA3B-4374-9D8B-908A6D3FBB0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37BEE-7830-4EBC-9B52-EE8F931921E2}" type="datetimeFigureOut">
              <a:rPr lang="nl-NL" smtClean="0"/>
              <a:pPr/>
              <a:t>14-2-2017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E017-FA3B-4374-9D8B-908A6D3FBB0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37BEE-7830-4EBC-9B52-EE8F931921E2}" type="datetimeFigureOut">
              <a:rPr lang="nl-NL" smtClean="0"/>
              <a:pPr/>
              <a:t>14-2-2017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E017-FA3B-4374-9D8B-908A6D3FBB0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37BEE-7830-4EBC-9B52-EE8F931921E2}" type="datetimeFigureOut">
              <a:rPr lang="nl-NL" smtClean="0"/>
              <a:pPr/>
              <a:t>14-2-2017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E017-FA3B-4374-9D8B-908A6D3FBB0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37BEE-7830-4EBC-9B52-EE8F931921E2}" type="datetimeFigureOut">
              <a:rPr lang="nl-NL" smtClean="0"/>
              <a:pPr/>
              <a:t>14-2-2017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E017-FA3B-4374-9D8B-908A6D3FBB0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37BEE-7830-4EBC-9B52-EE8F931921E2}" type="datetimeFigureOut">
              <a:rPr lang="nl-NL" smtClean="0"/>
              <a:pPr/>
              <a:t>14-2-2017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E017-FA3B-4374-9D8B-908A6D3FBB0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37BEE-7830-4EBC-9B52-EE8F931921E2}" type="datetimeFigureOut">
              <a:rPr lang="nl-NL" smtClean="0"/>
              <a:pPr/>
              <a:t>14-2-2017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E017-FA3B-4374-9D8B-908A6D3FBB0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37BEE-7830-4EBC-9B52-EE8F931921E2}" type="datetimeFigureOut">
              <a:rPr lang="nl-NL" smtClean="0"/>
              <a:pPr/>
              <a:t>14-2-2017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FE017-FA3B-4374-9D8B-908A6D3FBB0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7.png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11.png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0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Mesomerie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Benzeen</a:t>
            </a:r>
          </a:p>
          <a:p>
            <a:pPr lvl="1"/>
            <a:r>
              <a:rPr lang="nl-NL" dirty="0" smtClean="0"/>
              <a:t>Structuur lang onbekend</a:t>
            </a:r>
          </a:p>
          <a:p>
            <a:pPr lvl="2"/>
            <a:endParaRPr lang="nl-NL" dirty="0"/>
          </a:p>
          <a:p>
            <a:pPr lvl="2"/>
            <a:endParaRPr lang="nl-NL" dirty="0" smtClean="0"/>
          </a:p>
          <a:p>
            <a:pPr lvl="2"/>
            <a:endParaRPr lang="nl-NL" dirty="0"/>
          </a:p>
          <a:p>
            <a:pPr lvl="2"/>
            <a:endParaRPr lang="nl-NL" dirty="0" smtClean="0"/>
          </a:p>
          <a:p>
            <a:pPr lvl="2"/>
            <a:endParaRPr lang="nl-NL" dirty="0"/>
          </a:p>
          <a:p>
            <a:pPr lvl="2"/>
            <a:r>
              <a:rPr lang="nl-NL" dirty="0" smtClean="0"/>
              <a:t>6 Elektronen</a:t>
            </a:r>
          </a:p>
          <a:p>
            <a:pPr lvl="3"/>
            <a:r>
              <a:rPr lang="nl-NL" dirty="0" err="1" smtClean="0"/>
              <a:t>Gedelokaliseerd</a:t>
            </a:r>
            <a:endParaRPr lang="nl-NL" dirty="0" smtClean="0"/>
          </a:p>
          <a:p>
            <a:pPr lvl="3"/>
            <a:r>
              <a:rPr lang="nl-NL" dirty="0" smtClean="0"/>
              <a:t>Stabiele structuur</a:t>
            </a:r>
            <a:endParaRPr lang="nl-NL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779912" y="1340768"/>
          <a:ext cx="827087" cy="723900"/>
        </p:xfrm>
        <a:graphic>
          <a:graphicData uri="http://schemas.openxmlformats.org/presentationml/2006/ole">
            <p:oleObj spid="_x0000_s1026" name="CS ChemDraw Drawing" r:id="rId3" imgW="827640" imgH="723960" progId="ChemDraw.Document.6.0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627784" y="2852936"/>
          <a:ext cx="3305175" cy="1471613"/>
        </p:xfrm>
        <a:graphic>
          <a:graphicData uri="http://schemas.openxmlformats.org/presentationml/2006/ole">
            <p:oleObj spid="_x0000_s1027" name="CS ChemDraw Drawing" r:id="rId4" imgW="3304800" imgH="1470960" progId="ChemDraw.Document.6.0">
              <p:embed/>
            </p:oleObj>
          </a:graphicData>
        </a:graphic>
      </p:graphicFrame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104" y="4509120"/>
            <a:ext cx="134302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kstvak 9"/>
          <p:cNvSpPr txBox="1"/>
          <p:nvPr/>
        </p:nvSpPr>
        <p:spPr>
          <a:xfrm>
            <a:off x="6156176" y="3429000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grensstructuren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077072"/>
            <a:ext cx="8001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Grensstructuren opstellen</a:t>
            </a:r>
            <a:endParaRPr lang="nl-NL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Zo doe je dat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nl-NL" sz="2000" dirty="0" smtClean="0"/>
              <a:t>Stel de </a:t>
            </a:r>
            <a:r>
              <a:rPr lang="nl-NL" sz="2000" dirty="0" err="1"/>
              <a:t>L</a:t>
            </a:r>
            <a:r>
              <a:rPr lang="nl-NL" sz="2000" dirty="0" err="1" smtClean="0"/>
              <a:t>ewisstructuur</a:t>
            </a:r>
            <a:r>
              <a:rPr lang="nl-NL" sz="2000" dirty="0" smtClean="0"/>
              <a:t> op</a:t>
            </a:r>
          </a:p>
          <a:p>
            <a:pPr lvl="1"/>
            <a:r>
              <a:rPr lang="nl-NL" sz="1600" dirty="0" smtClean="0"/>
              <a:t>Geef lading aan</a:t>
            </a:r>
            <a:endParaRPr lang="nl-NL" sz="2000" dirty="0"/>
          </a:p>
          <a:p>
            <a:r>
              <a:rPr lang="nl-NL" sz="2000" dirty="0" smtClean="0"/>
              <a:t>Ga na of je door het verplaatsen van één op meer </a:t>
            </a:r>
            <a:r>
              <a:rPr lang="nl-NL" sz="2000" dirty="0" err="1" smtClean="0"/>
              <a:t>elektronen-paren</a:t>
            </a:r>
            <a:r>
              <a:rPr lang="nl-NL" sz="2000" dirty="0" smtClean="0"/>
              <a:t> andere </a:t>
            </a:r>
            <a:r>
              <a:rPr lang="nl-NL" sz="2000" dirty="0" err="1"/>
              <a:t>L</a:t>
            </a:r>
            <a:r>
              <a:rPr lang="nl-NL" sz="2000" dirty="0" err="1" smtClean="0"/>
              <a:t>ewisstructuren</a:t>
            </a:r>
            <a:r>
              <a:rPr lang="nl-NL" sz="2000" dirty="0" smtClean="0"/>
              <a:t> kunt maken (atomen moeten op hun plek blijven). Probeer te voldoen aan de </a:t>
            </a:r>
            <a:r>
              <a:rPr lang="nl-NL" sz="2000" dirty="0" err="1" smtClean="0"/>
              <a:t>oktetregel</a:t>
            </a:r>
            <a:r>
              <a:rPr lang="nl-NL" sz="2000" dirty="0" smtClean="0"/>
              <a:t>.</a:t>
            </a:r>
          </a:p>
          <a:p>
            <a:endParaRPr lang="nl-NL" sz="2000" dirty="0"/>
          </a:p>
          <a:p>
            <a:r>
              <a:rPr lang="nl-NL" sz="2000" dirty="0" smtClean="0"/>
              <a:t>Tussen de verschillende grensstructuren komt een tweekantige pijl</a:t>
            </a:r>
          </a:p>
          <a:p>
            <a:pPr>
              <a:buNone/>
            </a:pPr>
            <a:endParaRPr lang="nl-NL" dirty="0"/>
          </a:p>
          <a:p>
            <a:endParaRPr lang="nl-NL" dirty="0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62500" lnSpcReduction="20000"/>
          </a:bodyPr>
          <a:lstStyle/>
          <a:p>
            <a:r>
              <a:rPr lang="nl-NL" dirty="0" smtClean="0"/>
              <a:t>Voorbeeld </a:t>
            </a:r>
          </a:p>
          <a:p>
            <a:r>
              <a:rPr lang="nl-NL" dirty="0" smtClean="0"/>
              <a:t>Geef de grensstructuren voor het nitraat ion</a:t>
            </a:r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nl-NL" dirty="0" smtClean="0"/>
              <a:t>12 paar elektronen</a:t>
            </a:r>
          </a:p>
          <a:p>
            <a:r>
              <a:rPr lang="nl-NL" dirty="0" smtClean="0"/>
              <a:t>Nodig  16 paar</a:t>
            </a:r>
          </a:p>
          <a:p>
            <a:r>
              <a:rPr lang="nl-NL" dirty="0" smtClean="0"/>
              <a:t>Gemeenschappelijk  4</a:t>
            </a:r>
          </a:p>
          <a:p>
            <a:r>
              <a:rPr lang="nl-NL" dirty="0" smtClean="0"/>
              <a:t>Vrij  8 paar</a:t>
            </a:r>
          </a:p>
          <a:p>
            <a:pPr lvl="1"/>
            <a:endParaRPr lang="nl-NL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5986280" y="4149080"/>
          <a:ext cx="682625" cy="665162"/>
        </p:xfrm>
        <a:graphic>
          <a:graphicData uri="http://schemas.openxmlformats.org/presentationml/2006/ole">
            <p:oleObj spid="_x0000_s2050" name="CS ChemDraw Drawing" r:id="rId4" imgW="686160" imgH="668880" progId="ChemDraw.Document.6.0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754415" y="4683423"/>
          <a:ext cx="185737" cy="185737"/>
        </p:xfrm>
        <a:graphic>
          <a:graphicData uri="http://schemas.openxmlformats.org/presentationml/2006/ole">
            <p:oleObj spid="_x0000_s2052" name="CS ChemDraw Drawing" r:id="rId5" imgW="185760" imgH="185760" progId="ChemDraw.Document.6.0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6402487" y="3963343"/>
          <a:ext cx="185737" cy="185737"/>
        </p:xfrm>
        <a:graphic>
          <a:graphicData uri="http://schemas.openxmlformats.org/presentationml/2006/ole">
            <p:oleObj spid="_x0000_s2053" name="CS ChemDraw Drawing" r:id="rId6" imgW="185760" imgH="185760" progId="ChemDraw.Document.6.0">
              <p:embed/>
            </p:oleObj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6228184" y="4539407"/>
          <a:ext cx="185737" cy="185737"/>
        </p:xfrm>
        <a:graphic>
          <a:graphicData uri="http://schemas.openxmlformats.org/presentationml/2006/ole">
            <p:oleObj spid="_x0000_s2054" name="CS ChemDraw Drawing" r:id="rId7" imgW="185760" imgH="185760" progId="ChemDraw.Document.6.0">
              <p:embed/>
            </p:oleObj>
          </a:graphicData>
        </a:graphic>
      </p:graphicFrame>
      <p:sp>
        <p:nvSpPr>
          <p:cNvPr id="16" name="Rechthoek 15"/>
          <p:cNvSpPr/>
          <p:nvPr/>
        </p:nvSpPr>
        <p:spPr>
          <a:xfrm>
            <a:off x="4644008" y="2276872"/>
            <a:ext cx="3456384" cy="32403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932040" y="2348880"/>
            <a:ext cx="1512168" cy="1381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903979" y="2345294"/>
            <a:ext cx="1562217" cy="1424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948264" y="2420888"/>
            <a:ext cx="188595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99992" y="5085184"/>
            <a:ext cx="4070538" cy="934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Rechthoek 28"/>
          <p:cNvSpPr/>
          <p:nvPr/>
        </p:nvSpPr>
        <p:spPr>
          <a:xfrm>
            <a:off x="5436096" y="5445224"/>
            <a:ext cx="504056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" name="Rechthoek 29"/>
          <p:cNvSpPr/>
          <p:nvPr/>
        </p:nvSpPr>
        <p:spPr>
          <a:xfrm>
            <a:off x="7092280" y="5445224"/>
            <a:ext cx="50405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9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mesomerie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Zuren</a:t>
            </a:r>
          </a:p>
          <a:p>
            <a:pPr lvl="1"/>
            <a:r>
              <a:rPr lang="nl-NL" dirty="0" smtClean="0"/>
              <a:t>Alcohol geen H</a:t>
            </a:r>
            <a:r>
              <a:rPr lang="nl-NL" baseline="30000" dirty="0" smtClean="0"/>
              <a:t>+</a:t>
            </a:r>
            <a:r>
              <a:rPr lang="nl-NL" dirty="0" smtClean="0"/>
              <a:t>  afstaan</a:t>
            </a:r>
          </a:p>
          <a:p>
            <a:pPr lvl="1"/>
            <a:r>
              <a:rPr lang="nl-NL" dirty="0" smtClean="0"/>
              <a:t>Zuur wel</a:t>
            </a:r>
          </a:p>
          <a:p>
            <a:pPr lvl="2"/>
            <a:r>
              <a:rPr lang="nl-NL" dirty="0" smtClean="0"/>
              <a:t>Door </a:t>
            </a:r>
            <a:r>
              <a:rPr lang="nl-NL" dirty="0" err="1" smtClean="0"/>
              <a:t>mesomerie</a:t>
            </a:r>
            <a:endParaRPr lang="nl-NL" dirty="0" smtClean="0"/>
          </a:p>
          <a:p>
            <a:r>
              <a:rPr lang="nl-NL" dirty="0" smtClean="0"/>
              <a:t>Basen</a:t>
            </a:r>
          </a:p>
          <a:p>
            <a:pPr lvl="1"/>
            <a:r>
              <a:rPr lang="nl-NL" dirty="0" err="1" smtClean="0"/>
              <a:t>Amiden</a:t>
            </a:r>
            <a:r>
              <a:rPr lang="nl-NL" dirty="0" smtClean="0"/>
              <a:t> veel zwakkere basen dan </a:t>
            </a:r>
            <a:r>
              <a:rPr lang="nl-NL" dirty="0" err="1" smtClean="0"/>
              <a:t>Amine</a:t>
            </a:r>
            <a:endParaRPr lang="nl-NL" dirty="0" smtClean="0"/>
          </a:p>
          <a:p>
            <a:pPr lvl="2"/>
            <a:r>
              <a:rPr lang="nl-NL" dirty="0" smtClean="0"/>
              <a:t>Door </a:t>
            </a:r>
            <a:r>
              <a:rPr lang="nl-NL" dirty="0" err="1" smtClean="0"/>
              <a:t>mesomerie</a:t>
            </a:r>
            <a:endParaRPr lang="nl-NL" dirty="0" smtClean="0"/>
          </a:p>
          <a:p>
            <a:pPr lvl="2">
              <a:buNone/>
            </a:pPr>
            <a:endParaRPr lang="nl-NL" dirty="0" smtClean="0"/>
          </a:p>
          <a:p>
            <a:pPr lvl="1"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106</Words>
  <Application>Microsoft Office PowerPoint</Application>
  <PresentationFormat>Diavoorstelling (4:3)</PresentationFormat>
  <Paragraphs>35</Paragraphs>
  <Slides>3</Slides>
  <Notes>1</Notes>
  <HiddenSlides>0</HiddenSlides>
  <MMClips>0</MMClips>
  <ScaleCrop>false</ScaleCrop>
  <HeadingPairs>
    <vt:vector size="6" baseType="variant"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5" baseType="lpstr">
      <vt:lpstr>Office-thema</vt:lpstr>
      <vt:lpstr>CS ChemDraw Drawing</vt:lpstr>
      <vt:lpstr>Mesomerie</vt:lpstr>
      <vt:lpstr>Grensstructuren opstellen</vt:lpstr>
      <vt:lpstr>mesomerie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Mesomerie</dc:title>
  <dc:creator>Nelly Andela</dc:creator>
  <cp:lastModifiedBy>Nelly Andela</cp:lastModifiedBy>
  <cp:revision>12</cp:revision>
  <dcterms:created xsi:type="dcterms:W3CDTF">2016-02-17T19:20:31Z</dcterms:created>
  <dcterms:modified xsi:type="dcterms:W3CDTF">2017-02-14T20:40:00Z</dcterms:modified>
</cp:coreProperties>
</file>