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9674F-6F9F-48CF-A715-C5DF6D7E5642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980AD-E656-42EB-9D64-983A1B3EFA4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Loodaccu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 loodplaatjes in een zwavelzuuroplossing</a:t>
            </a:r>
          </a:p>
          <a:p>
            <a:r>
              <a:rPr lang="nl-NL" dirty="0" smtClean="0"/>
              <a:t>Aanwezige deeltjes      </a:t>
            </a:r>
          </a:p>
          <a:p>
            <a:pPr lvl="1"/>
            <a:r>
              <a:rPr lang="nl-NL" dirty="0" smtClean="0"/>
              <a:t>Pb   , H</a:t>
            </a:r>
            <a:r>
              <a:rPr lang="nl-NL" baseline="30000" dirty="0" smtClean="0"/>
              <a:t>+</a:t>
            </a:r>
            <a:r>
              <a:rPr lang="nl-NL" dirty="0" smtClean="0"/>
              <a:t>   ,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,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2"/>
            <a:r>
              <a:rPr lang="nl-NL" dirty="0" smtClean="0"/>
              <a:t>Sterkste oxidator	</a:t>
            </a:r>
          </a:p>
          <a:p>
            <a:pPr lvl="8"/>
            <a:r>
              <a:rPr lang="nl-NL" dirty="0" smtClean="0"/>
              <a:t>2H</a:t>
            </a:r>
            <a:r>
              <a:rPr lang="nl-NL" baseline="30000" dirty="0" smtClean="0"/>
              <a:t>+</a:t>
            </a:r>
            <a:r>
              <a:rPr lang="nl-NL" dirty="0" smtClean="0"/>
              <a:t>  +   2e</a:t>
            </a:r>
            <a:r>
              <a:rPr lang="nl-NL" baseline="30000" dirty="0" smtClean="0"/>
              <a:t>-</a:t>
            </a:r>
            <a:r>
              <a:rPr lang="nl-NL" dirty="0" smtClean="0"/>
              <a:t>   → H</a:t>
            </a:r>
            <a:r>
              <a:rPr lang="nl-NL" baseline="-25000" dirty="0" smtClean="0"/>
              <a:t>2</a:t>
            </a:r>
            <a:endParaRPr lang="nl-NL" dirty="0" smtClean="0"/>
          </a:p>
          <a:p>
            <a:pPr lvl="2"/>
            <a:r>
              <a:rPr lang="nl-NL" dirty="0"/>
              <a:t>S</a:t>
            </a:r>
            <a:r>
              <a:rPr lang="nl-NL" dirty="0" smtClean="0"/>
              <a:t>terkste reductor</a:t>
            </a:r>
          </a:p>
          <a:p>
            <a:pPr lvl="8"/>
            <a:r>
              <a:rPr lang="nl-NL" dirty="0" smtClean="0"/>
              <a:t>Pb </a:t>
            </a:r>
            <a:r>
              <a:rPr lang="nl-NL" dirty="0" smtClean="0"/>
              <a:t>+SO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→ PbSO</a:t>
            </a:r>
            <a:r>
              <a:rPr lang="nl-NL" baseline="-25000" dirty="0" smtClean="0"/>
              <a:t>4 </a:t>
            </a:r>
            <a:r>
              <a:rPr lang="nl-NL" dirty="0" smtClean="0"/>
              <a:t>+   2e</a:t>
            </a:r>
            <a:r>
              <a:rPr lang="nl-NL" baseline="30000" dirty="0" smtClean="0"/>
              <a:t>-</a:t>
            </a:r>
            <a:r>
              <a:rPr lang="nl-NL" baseline="30000" dirty="0" smtClean="0"/>
              <a:t/>
            </a:r>
            <a:br>
              <a:rPr lang="nl-NL" baseline="30000" dirty="0" smtClean="0"/>
            </a:br>
            <a:endParaRPr lang="nl-NL" dirty="0" smtClean="0"/>
          </a:p>
          <a:p>
            <a:pPr lvl="2"/>
            <a:r>
              <a:rPr lang="nl-NL" dirty="0" smtClean="0"/>
              <a:t>Totaal reactie</a:t>
            </a:r>
          </a:p>
          <a:p>
            <a:pPr lvl="4"/>
            <a:r>
              <a:rPr lang="nl-NL" dirty="0" smtClean="0"/>
              <a:t>2H</a:t>
            </a:r>
            <a:r>
              <a:rPr lang="nl-NL" baseline="30000" dirty="0" smtClean="0"/>
              <a:t>+ 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  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 Pb(s)</a:t>
            </a:r>
            <a:r>
              <a:rPr lang="nl-NL" baseline="30000" dirty="0" smtClean="0"/>
              <a:t> </a:t>
            </a:r>
            <a:r>
              <a:rPr lang="nl-NL" dirty="0" smtClean="0"/>
              <a:t>  → H</a:t>
            </a:r>
            <a:r>
              <a:rPr lang="nl-NL" baseline="-25000" dirty="0" smtClean="0"/>
              <a:t>2</a:t>
            </a:r>
            <a:r>
              <a:rPr lang="nl-NL" dirty="0" smtClean="0"/>
              <a:t>(g)  +  PbSO</a:t>
            </a:r>
            <a:r>
              <a:rPr lang="nl-NL" baseline="-25000" dirty="0" smtClean="0"/>
              <a:t>4</a:t>
            </a:r>
            <a:r>
              <a:rPr lang="nl-NL" dirty="0" smtClean="0"/>
              <a:t>(s)</a:t>
            </a:r>
            <a:r>
              <a:rPr lang="nl-NL" baseline="-25000" dirty="0" smtClean="0"/>
              <a:t>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loodaccu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Reactie tijdens opladen</a:t>
            </a:r>
          </a:p>
          <a:p>
            <a:pPr lvl="1"/>
            <a:r>
              <a:rPr lang="nl-NL" dirty="0" smtClean="0"/>
              <a:t>Negatieve elektrode   (oxidator)</a:t>
            </a:r>
          </a:p>
          <a:p>
            <a:pPr lvl="2"/>
            <a:r>
              <a:rPr lang="nl-NL" dirty="0" smtClean="0"/>
              <a:t>PbSO</a:t>
            </a:r>
            <a:r>
              <a:rPr lang="nl-NL" baseline="-25000" dirty="0" smtClean="0"/>
              <a:t>4</a:t>
            </a:r>
            <a:r>
              <a:rPr lang="nl-NL" dirty="0" smtClean="0"/>
              <a:t>  + 2e</a:t>
            </a:r>
            <a:r>
              <a:rPr lang="nl-NL" baseline="30000" dirty="0" smtClean="0"/>
              <a:t>-</a:t>
            </a:r>
            <a:r>
              <a:rPr lang="nl-NL" dirty="0" smtClean="0"/>
              <a:t>   →  Pb   +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     </a:t>
            </a:r>
          </a:p>
          <a:p>
            <a:pPr lvl="1"/>
            <a:r>
              <a:rPr lang="nl-NL" dirty="0" smtClean="0"/>
              <a:t> Positieve elektrode   (reductor)</a:t>
            </a:r>
          </a:p>
          <a:p>
            <a:pPr lvl="2"/>
            <a:r>
              <a:rPr lang="nl-NL" dirty="0" smtClean="0"/>
              <a:t>PbSO</a:t>
            </a:r>
            <a:r>
              <a:rPr lang="nl-NL" baseline="-25000" dirty="0" smtClean="0"/>
              <a:t>4 </a:t>
            </a:r>
            <a:r>
              <a:rPr lang="nl-NL" dirty="0" smtClean="0"/>
              <a:t>   +  2H</a:t>
            </a:r>
            <a:r>
              <a:rPr lang="nl-NL" baseline="-25000" dirty="0" smtClean="0"/>
              <a:t>2</a:t>
            </a:r>
            <a:r>
              <a:rPr lang="nl-NL" dirty="0" smtClean="0"/>
              <a:t>O   →   PbO</a:t>
            </a:r>
            <a:r>
              <a:rPr lang="nl-NL" baseline="-25000" dirty="0" smtClean="0"/>
              <a:t>2</a:t>
            </a:r>
            <a:r>
              <a:rPr lang="nl-NL" dirty="0" smtClean="0"/>
              <a:t>   + 4H</a:t>
            </a:r>
            <a:r>
              <a:rPr lang="nl-NL" baseline="30000" dirty="0" smtClean="0"/>
              <a:t>+</a:t>
            </a:r>
            <a:r>
              <a:rPr lang="nl-NL" dirty="0" smtClean="0"/>
              <a:t>   + 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  + 2e</a:t>
            </a:r>
            <a:r>
              <a:rPr lang="nl-NL" baseline="30000" dirty="0" smtClean="0"/>
              <a:t>-</a:t>
            </a:r>
            <a:endParaRPr lang="nl-NL" dirty="0" smtClean="0"/>
          </a:p>
          <a:p>
            <a:r>
              <a:rPr lang="nl-NL" dirty="0" smtClean="0"/>
              <a:t> Reacties tijdens stroomlevering</a:t>
            </a:r>
          </a:p>
          <a:p>
            <a:pPr lvl="1"/>
            <a:r>
              <a:rPr lang="nl-NL" dirty="0" smtClean="0"/>
              <a:t>Negatieve elektrode   (reductor)</a:t>
            </a:r>
          </a:p>
          <a:p>
            <a:pPr lvl="2"/>
            <a:r>
              <a:rPr lang="nl-NL" dirty="0" smtClean="0"/>
              <a:t>Pb   +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→  PbSO</a:t>
            </a:r>
            <a:r>
              <a:rPr lang="nl-NL" baseline="-25000" dirty="0" smtClean="0"/>
              <a:t>4</a:t>
            </a:r>
            <a:r>
              <a:rPr lang="nl-NL" dirty="0" smtClean="0"/>
              <a:t>  + 2e</a:t>
            </a:r>
            <a:r>
              <a:rPr lang="nl-NL" baseline="30000" dirty="0" smtClean="0"/>
              <a:t>-</a:t>
            </a:r>
            <a:endParaRPr lang="nl-NL" dirty="0" smtClean="0"/>
          </a:p>
          <a:p>
            <a:pPr lvl="1"/>
            <a:r>
              <a:rPr lang="nl-NL" dirty="0"/>
              <a:t> </a:t>
            </a:r>
            <a:r>
              <a:rPr lang="nl-NL" dirty="0" smtClean="0"/>
              <a:t>Positieve elektrode   (oxidator)</a:t>
            </a:r>
          </a:p>
          <a:p>
            <a:pPr lvl="2"/>
            <a:r>
              <a:rPr lang="nl-NL" dirty="0" smtClean="0"/>
              <a:t>PbO</a:t>
            </a:r>
            <a:r>
              <a:rPr lang="nl-NL" baseline="-25000" dirty="0" smtClean="0"/>
              <a:t>2</a:t>
            </a:r>
            <a:r>
              <a:rPr lang="nl-NL" dirty="0" smtClean="0"/>
              <a:t>   + 4H</a:t>
            </a:r>
            <a:r>
              <a:rPr lang="nl-NL" baseline="30000" dirty="0" smtClean="0"/>
              <a:t>+</a:t>
            </a:r>
            <a:r>
              <a:rPr lang="nl-NL" dirty="0" smtClean="0"/>
              <a:t>   + 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  + 2e</a:t>
            </a:r>
            <a:r>
              <a:rPr lang="nl-NL" baseline="30000" dirty="0" smtClean="0"/>
              <a:t>-   </a:t>
            </a:r>
            <a:r>
              <a:rPr lang="nl-NL" dirty="0" smtClean="0"/>
              <a:t>→   PbSO</a:t>
            </a:r>
            <a:r>
              <a:rPr lang="nl-NL" baseline="-25000" dirty="0" smtClean="0"/>
              <a:t>4 </a:t>
            </a:r>
            <a:r>
              <a:rPr lang="nl-NL" dirty="0" smtClean="0"/>
              <a:t>   +  2H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1"/>
            <a:endParaRPr lang="nl-NL" dirty="0" smtClean="0"/>
          </a:p>
          <a:p>
            <a:pPr lvl="2"/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4139952" y="2060848"/>
            <a:ext cx="151216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995936" y="2852936"/>
            <a:ext cx="151216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4139952" y="4221088"/>
            <a:ext cx="151216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139952" y="5013176"/>
            <a:ext cx="151216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86</Words>
  <Application>Microsoft Office PowerPoint</Application>
  <PresentationFormat>Diavoorstelling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Loodaccu</vt:lpstr>
      <vt:lpstr>loodaccu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Loodaccu</dc:title>
  <dc:creator>Nelly Andela</dc:creator>
  <cp:lastModifiedBy>Docent</cp:lastModifiedBy>
  <cp:revision>6</cp:revision>
  <dcterms:created xsi:type="dcterms:W3CDTF">2016-02-03T19:17:56Z</dcterms:created>
  <dcterms:modified xsi:type="dcterms:W3CDTF">2016-02-05T12:02:48Z</dcterms:modified>
</cp:coreProperties>
</file>