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304C-F971-4BEF-ADF3-C22D1EC6AC19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BEBE9-40AE-4932-81BD-8FD49F37C6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3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EBE9-40AE-4932-81BD-8FD49F37C6A5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Denaturenen</a:t>
            </a:r>
            <a:r>
              <a:rPr lang="nl-NL" dirty="0" smtClean="0"/>
              <a:t> van </a:t>
            </a:r>
            <a:r>
              <a:rPr lang="nl-NL" smtClean="0"/>
              <a:t>eiwitten bespreken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EBE9-40AE-4932-81BD-8FD49F37C6A5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862A-DA4B-4C1C-AB1A-7FA1DDC66D5C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5A01-D41F-4F64-943C-D1BB57204D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</a:p>
          <a:p>
            <a:r>
              <a:rPr lang="nl-NL" dirty="0" smtClean="0"/>
              <a:t>Vetten</a:t>
            </a:r>
          </a:p>
          <a:p>
            <a:r>
              <a:rPr lang="nl-NL" dirty="0" smtClean="0"/>
              <a:t>eiwitten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Aminozuren</a:t>
            </a:r>
          </a:p>
          <a:p>
            <a:endParaRPr lang="nl-NL" dirty="0"/>
          </a:p>
          <a:p>
            <a:r>
              <a:rPr lang="nl-NL" dirty="0" smtClean="0"/>
              <a:t>Peptide binding</a:t>
            </a:r>
          </a:p>
          <a:p>
            <a:pPr lvl="2"/>
            <a:endParaRPr lang="nl-NL" dirty="0"/>
          </a:p>
        </p:txBody>
      </p:sp>
      <p:pic>
        <p:nvPicPr>
          <p:cNvPr id="8" name="Afbeelding 7" descr="aminozuur algem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1910107" cy="1008112"/>
          </a:xfrm>
          <a:prstGeom prst="rect">
            <a:avLst/>
          </a:prstGeom>
        </p:spPr>
      </p:pic>
      <p:pic>
        <p:nvPicPr>
          <p:cNvPr id="11" name="Afbeelding 10" descr="glyc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1536065" cy="810701"/>
          </a:xfrm>
          <a:prstGeom prst="rect">
            <a:avLst/>
          </a:prstGeom>
        </p:spPr>
      </p:pic>
      <p:pic>
        <p:nvPicPr>
          <p:cNvPr id="12" name="Afbeelding 11" descr="alan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717032"/>
            <a:ext cx="1536065" cy="81070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267744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+</a:t>
            </a:r>
            <a:endParaRPr lang="nl-NL" sz="1600" dirty="0"/>
          </a:p>
        </p:txBody>
      </p:sp>
      <p:pic>
        <p:nvPicPr>
          <p:cNvPr id="14" name="Afbeelding 13" descr="pij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49080"/>
            <a:ext cx="536404" cy="12191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7740352" y="400506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+ H</a:t>
            </a:r>
            <a:r>
              <a:rPr lang="nl-NL" sz="1400" baseline="-25000" dirty="0" smtClean="0"/>
              <a:t>2</a:t>
            </a:r>
            <a:r>
              <a:rPr lang="nl-NL" sz="1400" dirty="0"/>
              <a:t>O</a:t>
            </a:r>
            <a:endParaRPr lang="nl-NL" sz="1400" dirty="0" smtClean="0"/>
          </a:p>
          <a:p>
            <a:endParaRPr lang="nl-NL" sz="1400" dirty="0"/>
          </a:p>
        </p:txBody>
      </p:sp>
      <p:sp>
        <p:nvSpPr>
          <p:cNvPr id="19" name="Tekstvak 18"/>
          <p:cNvSpPr txBox="1"/>
          <p:nvPr/>
        </p:nvSpPr>
        <p:spPr>
          <a:xfrm>
            <a:off x="5724128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Gly</a:t>
            </a:r>
            <a:r>
              <a:rPr lang="nl-NL" dirty="0" smtClean="0"/>
              <a:t> </a:t>
            </a:r>
            <a:r>
              <a:rPr lang="nl-NL" dirty="0" err="1"/>
              <a:t>A</a:t>
            </a:r>
            <a:r>
              <a:rPr lang="nl-NL" dirty="0" err="1" smtClean="0"/>
              <a:t>la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796136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Ala</a:t>
            </a:r>
            <a:r>
              <a:rPr lang="nl-NL" dirty="0" smtClean="0"/>
              <a:t> </a:t>
            </a:r>
            <a:r>
              <a:rPr lang="nl-NL" dirty="0" err="1" smtClean="0"/>
              <a:t>Gly</a:t>
            </a:r>
            <a:endParaRPr lang="nl-NL" dirty="0"/>
          </a:p>
        </p:txBody>
      </p:sp>
      <p:pic>
        <p:nvPicPr>
          <p:cNvPr id="21" name="Afbeelding 20" descr="ala g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0989" y="5301208"/>
            <a:ext cx="2767355" cy="810701"/>
          </a:xfrm>
          <a:prstGeom prst="rect">
            <a:avLst/>
          </a:prstGeom>
        </p:spPr>
      </p:pic>
      <p:pic>
        <p:nvPicPr>
          <p:cNvPr id="22" name="Afbeelding 21" descr="gly a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17032"/>
            <a:ext cx="2767355" cy="810701"/>
          </a:xfrm>
          <a:prstGeom prst="rect">
            <a:avLst/>
          </a:prstGeom>
        </p:spPr>
      </p:pic>
      <p:sp>
        <p:nvSpPr>
          <p:cNvPr id="23" name="Rechthoek 22"/>
          <p:cNvSpPr/>
          <p:nvPr/>
        </p:nvSpPr>
        <p:spPr>
          <a:xfrm>
            <a:off x="5652120" y="3645024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1115616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Gly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3059832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Ala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3" grpId="0" animBg="1"/>
      <p:bldP spid="23" grpId="1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Polypeptiden</a:t>
            </a:r>
            <a:endParaRPr lang="nl-NL" dirty="0" smtClean="0"/>
          </a:p>
          <a:p>
            <a:pPr lvl="1"/>
            <a:r>
              <a:rPr lang="nl-NL" dirty="0" smtClean="0"/>
              <a:t>Via hydrolyse ontstaan de afzonderlijke aminozuren</a:t>
            </a:r>
          </a:p>
          <a:p>
            <a:pPr lvl="2"/>
            <a:r>
              <a:rPr lang="nl-NL" dirty="0" smtClean="0"/>
              <a:t>Nodig om eiwitten te maken	</a:t>
            </a:r>
          </a:p>
          <a:p>
            <a:pPr lvl="2"/>
            <a:r>
              <a:rPr lang="nl-NL" dirty="0" smtClean="0"/>
              <a:t>Overtollige aminozuren</a:t>
            </a:r>
          </a:p>
          <a:p>
            <a:pPr lvl="3"/>
            <a:r>
              <a:rPr lang="nl-NL" sz="2400" dirty="0" smtClean="0"/>
              <a:t>Omgezet in Ureum </a:t>
            </a:r>
            <a:endParaRPr lang="nl-NL" sz="2400" dirty="0"/>
          </a:p>
        </p:txBody>
      </p:sp>
      <p:pic>
        <p:nvPicPr>
          <p:cNvPr id="5" name="Afbeelding 4" descr="ure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861048"/>
            <a:ext cx="1409717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Polypeptiden</a:t>
            </a:r>
            <a:endParaRPr lang="nl-NL" dirty="0" smtClean="0"/>
          </a:p>
          <a:p>
            <a:pPr lvl="1"/>
            <a:r>
              <a:rPr lang="nl-NL" dirty="0" smtClean="0"/>
              <a:t>Keten van aminozuren</a:t>
            </a:r>
            <a:endParaRPr lang="nl-NL" dirty="0" smtClean="0"/>
          </a:p>
          <a:p>
            <a:pPr lvl="2"/>
            <a:r>
              <a:rPr lang="nl-NL" dirty="0" smtClean="0"/>
              <a:t>Tabel 67H</a:t>
            </a:r>
          </a:p>
          <a:p>
            <a:pPr marL="914400" lvl="2" indent="0">
              <a:buNone/>
            </a:pPr>
            <a:r>
              <a:rPr lang="nl-N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41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nl-NL" dirty="0" smtClean="0"/>
              <a:t>Structuur</a:t>
            </a:r>
          </a:p>
          <a:p>
            <a:pPr lvl="1"/>
            <a:r>
              <a:rPr lang="nl-NL" dirty="0" smtClean="0"/>
              <a:t>Primaire structuur</a:t>
            </a:r>
          </a:p>
          <a:p>
            <a:pPr lvl="2"/>
            <a:r>
              <a:rPr lang="nl-NL" dirty="0" err="1" smtClean="0"/>
              <a:t>Amino</a:t>
            </a:r>
            <a:r>
              <a:rPr lang="nl-NL" dirty="0" smtClean="0"/>
              <a:t> volgorde</a:t>
            </a:r>
          </a:p>
          <a:p>
            <a:pPr lvl="1"/>
            <a:r>
              <a:rPr lang="nl-NL" dirty="0" smtClean="0"/>
              <a:t>Secundaire structuur</a:t>
            </a:r>
          </a:p>
          <a:p>
            <a:pPr lvl="2"/>
            <a:r>
              <a:rPr lang="el-GR" dirty="0" smtClean="0"/>
              <a:t>α</a:t>
            </a:r>
            <a:r>
              <a:rPr lang="nl-NL" dirty="0" smtClean="0"/>
              <a:t> helix </a:t>
            </a:r>
          </a:p>
          <a:p>
            <a:pPr lvl="2"/>
            <a:r>
              <a:rPr lang="nl-NL" dirty="0" smtClean="0"/>
              <a:t>Plaatsstructuur</a:t>
            </a:r>
          </a:p>
          <a:p>
            <a:pPr lvl="1"/>
            <a:r>
              <a:rPr lang="nl-NL" dirty="0" smtClean="0"/>
              <a:t>Tertiaire structuur</a:t>
            </a:r>
          </a:p>
          <a:p>
            <a:pPr lvl="2"/>
            <a:r>
              <a:rPr lang="nl-NL" dirty="0" smtClean="0"/>
              <a:t>Ruimtelijke structuur eiwit</a:t>
            </a:r>
          </a:p>
          <a:p>
            <a:pPr lvl="1"/>
            <a:r>
              <a:rPr lang="nl-NL" dirty="0" err="1" smtClean="0"/>
              <a:t>Quarternaire</a:t>
            </a:r>
            <a:r>
              <a:rPr lang="nl-NL" dirty="0" smtClean="0"/>
              <a:t> structuur</a:t>
            </a:r>
          </a:p>
          <a:p>
            <a:pPr lvl="2"/>
            <a:r>
              <a:rPr lang="nl-NL" dirty="0" smtClean="0"/>
              <a:t>Complex van meerdere eiwitten</a:t>
            </a:r>
            <a:endParaRPr lang="nl-NL" dirty="0"/>
          </a:p>
        </p:txBody>
      </p:sp>
      <p:pic>
        <p:nvPicPr>
          <p:cNvPr id="6" name="Afbeelding 5" descr="eiwit secundaire structu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01133"/>
            <a:ext cx="4199694" cy="3324011"/>
          </a:xfrm>
          <a:prstGeom prst="rect">
            <a:avLst/>
          </a:prstGeom>
        </p:spPr>
      </p:pic>
      <p:pic>
        <p:nvPicPr>
          <p:cNvPr id="10" name="Afbeelding 9" descr="tertiaire structuur eiw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132856"/>
            <a:ext cx="3876191" cy="2933334"/>
          </a:xfrm>
          <a:prstGeom prst="rect">
            <a:avLst/>
          </a:prstGeom>
        </p:spPr>
      </p:pic>
      <p:pic>
        <p:nvPicPr>
          <p:cNvPr id="3077" name="Picture 5" descr="http://www.10voorbiologie.nl/afbfczw/4.9b_hemoglobine_%28custom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20888"/>
            <a:ext cx="3312368" cy="3063940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4572000" y="2852936"/>
            <a:ext cx="417646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 eiwit</a:t>
            </a:r>
            <a:endParaRPr lang="nl-NL" dirty="0"/>
          </a:p>
        </p:txBody>
      </p:sp>
      <p:pic>
        <p:nvPicPr>
          <p:cNvPr id="6" name="Tijdelijke aanduiding voor inhoud 5" descr="structuur eiwit samengev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Enzymen</a:t>
            </a:r>
          </a:p>
          <a:p>
            <a:pPr lvl="1"/>
            <a:r>
              <a:rPr lang="nl-NL" dirty="0" smtClean="0"/>
              <a:t>Werking</a:t>
            </a:r>
          </a:p>
          <a:p>
            <a:pPr lvl="2"/>
            <a:r>
              <a:rPr lang="nl-NL" dirty="0" smtClean="0"/>
              <a:t>Zeer specifiek</a:t>
            </a:r>
          </a:p>
          <a:p>
            <a:pPr lvl="2"/>
            <a:r>
              <a:rPr lang="nl-NL" dirty="0" smtClean="0"/>
              <a:t>Binding aan substraat</a:t>
            </a:r>
          </a:p>
          <a:p>
            <a:pPr lvl="3"/>
            <a:r>
              <a:rPr lang="nl-NL" dirty="0" smtClean="0"/>
              <a:t>H bruggen</a:t>
            </a:r>
          </a:p>
          <a:p>
            <a:pPr lvl="3"/>
            <a:r>
              <a:rPr lang="nl-NL" dirty="0" smtClean="0"/>
              <a:t>Ion binding</a:t>
            </a:r>
          </a:p>
          <a:p>
            <a:pPr lvl="3"/>
            <a:r>
              <a:rPr lang="nl-NL" dirty="0" smtClean="0"/>
              <a:t>Atoombinding</a:t>
            </a:r>
          </a:p>
          <a:p>
            <a:pPr lvl="3"/>
            <a:r>
              <a:rPr lang="nl-NL" dirty="0" smtClean="0"/>
              <a:t>Hydrofobe binding</a:t>
            </a:r>
            <a:endParaRPr lang="nl-NL" dirty="0"/>
          </a:p>
          <a:p>
            <a:pPr lvl="1"/>
            <a:r>
              <a:rPr lang="nl-NL" dirty="0" smtClean="0"/>
              <a:t>Sterk </a:t>
            </a:r>
            <a:r>
              <a:rPr lang="nl-NL" dirty="0" err="1" smtClean="0"/>
              <a:t>pH</a:t>
            </a:r>
            <a:r>
              <a:rPr lang="nl-NL" dirty="0" smtClean="0"/>
              <a:t> afhankelijk</a:t>
            </a:r>
          </a:p>
          <a:p>
            <a:pPr lvl="1"/>
            <a:r>
              <a:rPr lang="nl-NL" dirty="0" smtClean="0"/>
              <a:t>Sterk temperatuur afhankelijk</a:t>
            </a:r>
            <a:endParaRPr lang="nl-NL" dirty="0"/>
          </a:p>
        </p:txBody>
      </p:sp>
      <p:pic>
        <p:nvPicPr>
          <p:cNvPr id="8" name="Afbeelding 7" descr="enzymwerki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3828572" cy="33142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148064" y="2996952"/>
            <a:ext cx="388843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myl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73016"/>
            <a:ext cx="4254657" cy="944802"/>
          </a:xfrm>
          <a:prstGeom prst="rect">
            <a:avLst/>
          </a:prstGeom>
        </p:spPr>
      </p:pic>
      <p:pic>
        <p:nvPicPr>
          <p:cNvPr id="11" name="Afbeelding 10" descr="CELLULO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869160"/>
            <a:ext cx="4320480" cy="93905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932040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zetmeel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860032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cellulose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90</Words>
  <Application>Microsoft Office PowerPoint</Application>
  <PresentationFormat>Diavoorstelling (4:3)</PresentationFormat>
  <Paragraphs>53</Paragraphs>
  <Slides>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Voedsel</vt:lpstr>
      <vt:lpstr>eiwitten</vt:lpstr>
      <vt:lpstr>eiwitten</vt:lpstr>
      <vt:lpstr>eiwitten</vt:lpstr>
      <vt:lpstr>eiwitten</vt:lpstr>
      <vt:lpstr>Structuur eiwit</vt:lpstr>
      <vt:lpstr>Eiwitten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</dc:title>
  <dc:creator>Nelly Andela</dc:creator>
  <cp:lastModifiedBy>gebruiker</cp:lastModifiedBy>
  <cp:revision>17</cp:revision>
  <dcterms:created xsi:type="dcterms:W3CDTF">2015-12-01T16:04:09Z</dcterms:created>
  <dcterms:modified xsi:type="dcterms:W3CDTF">2021-11-30T09:33:23Z</dcterms:modified>
</cp:coreProperties>
</file>