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60485-955E-4327-9EEE-51C33FC44D99}" type="datetimeFigureOut">
              <a:rPr lang="nl-NL" smtClean="0"/>
              <a:pPr/>
              <a:t>1-9-2020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4BE512-7D85-49BB-8072-5FAAE3AF07F5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b="1" dirty="0"/>
              <a:t>Berekening bij basen met </a:t>
            </a:r>
            <a:r>
              <a:rPr lang="nl-NL" b="1" dirty="0" err="1" smtClean="0"/>
              <a:t>K</a:t>
            </a:r>
            <a:r>
              <a:rPr lang="nl-NL" b="1" baseline="-25000" dirty="0" err="1" smtClean="0"/>
              <a:t>b</a:t>
            </a:r>
            <a:endParaRPr lang="nl-NL" dirty="0"/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nl-NL" dirty="0"/>
              <a:t>We willen een oplossing met </a:t>
            </a:r>
            <a:r>
              <a:rPr lang="nl-NL" dirty="0" err="1"/>
              <a:t>pH</a:t>
            </a:r>
            <a:r>
              <a:rPr lang="nl-NL" dirty="0"/>
              <a:t> = 10,34 maken met de base Natriumcarbonaat.</a:t>
            </a:r>
            <a:br>
              <a:rPr lang="nl-NL" dirty="0"/>
            </a:br>
            <a:r>
              <a:rPr lang="nl-NL" dirty="0"/>
              <a:t>Hoeveel </a:t>
            </a:r>
            <a:r>
              <a:rPr lang="nl-NL"/>
              <a:t>gram </a:t>
            </a:r>
            <a:r>
              <a:rPr lang="nl-NL" smtClean="0"/>
              <a:t>Na</a:t>
            </a:r>
            <a:r>
              <a:rPr lang="nl-NL" baseline="-25000" smtClean="0"/>
              <a:t>2</a:t>
            </a:r>
            <a:r>
              <a:rPr lang="nl-NL" smtClean="0"/>
              <a:t>CO</a:t>
            </a:r>
            <a:r>
              <a:rPr lang="nl-NL" baseline="-25000" smtClean="0"/>
              <a:t>3</a:t>
            </a:r>
            <a:r>
              <a:rPr lang="nl-NL" smtClean="0"/>
              <a:t> </a:t>
            </a:r>
            <a:r>
              <a:rPr lang="nl-NL" dirty="0" smtClean="0"/>
              <a:t>moeten </a:t>
            </a:r>
            <a:r>
              <a:rPr lang="nl-NL" dirty="0"/>
              <a:t>we </a:t>
            </a:r>
            <a:r>
              <a:rPr lang="nl-NL" dirty="0" smtClean="0"/>
              <a:t>per liter oplossen?</a:t>
            </a:r>
            <a:endParaRPr lang="nl-NL" dirty="0"/>
          </a:p>
          <a:p>
            <a:r>
              <a:rPr lang="nl-NL" dirty="0" smtClean="0"/>
              <a:t>Stap 1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 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2─</a:t>
            </a:r>
            <a:r>
              <a:rPr lang="nl-NL" dirty="0" smtClean="0"/>
              <a:t>  +  H</a:t>
            </a:r>
            <a:r>
              <a:rPr lang="nl-NL" baseline="-25000" dirty="0" smtClean="0"/>
              <a:t>2</a:t>
            </a:r>
            <a:r>
              <a:rPr lang="nl-NL" dirty="0" smtClean="0"/>
              <a:t>O  ⇄  HCO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─</a:t>
            </a:r>
            <a:r>
              <a:rPr lang="nl-NL" dirty="0" smtClean="0"/>
              <a:t>  +  OH</a:t>
            </a:r>
            <a:r>
              <a:rPr lang="nl-NL" baseline="30000" dirty="0" smtClean="0"/>
              <a:t>─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Stap 2</a:t>
            </a:r>
          </a:p>
          <a:p>
            <a:pPr lvl="2">
              <a:buNone/>
            </a:pPr>
            <a:r>
              <a:rPr lang="nl-NL" dirty="0"/>
              <a:t>	</a:t>
            </a:r>
            <a:r>
              <a:rPr lang="nl-NL" dirty="0" smtClean="0"/>
              <a:t>	</a:t>
            </a:r>
            <a:r>
              <a:rPr lang="nl-NL" dirty="0"/>
              <a:t> </a:t>
            </a:r>
            <a:r>
              <a:rPr lang="nl-NL" dirty="0" err="1"/>
              <a:t>K</a:t>
            </a:r>
            <a:r>
              <a:rPr lang="nl-NL" baseline="-25000" dirty="0" err="1"/>
              <a:t>b</a:t>
            </a:r>
            <a:r>
              <a:rPr lang="nl-NL" dirty="0"/>
              <a:t> = </a:t>
            </a:r>
            <a:endParaRPr lang="nl-NL" dirty="0" smtClean="0"/>
          </a:p>
          <a:p>
            <a:endParaRPr lang="nl-NL" dirty="0" smtClean="0"/>
          </a:p>
          <a:p>
            <a:r>
              <a:rPr lang="nl-NL" dirty="0" smtClean="0"/>
              <a:t>Stap 3</a:t>
            </a:r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		</a:t>
            </a:r>
            <a:r>
              <a:rPr lang="nl-NL" dirty="0"/>
              <a:t> </a:t>
            </a:r>
            <a:r>
              <a:rPr lang="nl-NL" dirty="0" err="1"/>
              <a:t>pOH</a:t>
            </a:r>
            <a:r>
              <a:rPr lang="nl-NL" dirty="0"/>
              <a:t> = 14,00 ─ </a:t>
            </a:r>
            <a:r>
              <a:rPr lang="nl-NL" dirty="0" err="1"/>
              <a:t>pH</a:t>
            </a:r>
            <a:r>
              <a:rPr lang="nl-NL" dirty="0"/>
              <a:t> = 14,00 ─ 10,34 = 3,66</a:t>
            </a:r>
            <a:endParaRPr lang="nl-NL" dirty="0" smtClean="0"/>
          </a:p>
          <a:p>
            <a:pPr>
              <a:buNone/>
            </a:pPr>
            <a:r>
              <a:rPr lang="nl-NL" dirty="0" smtClean="0"/>
              <a:t>			[</a:t>
            </a:r>
            <a:r>
              <a:rPr lang="nl-NL" dirty="0"/>
              <a:t>HCO</a:t>
            </a:r>
            <a:r>
              <a:rPr lang="nl-NL" baseline="-25000" dirty="0"/>
              <a:t>3</a:t>
            </a:r>
            <a:r>
              <a:rPr lang="nl-NL" baseline="30000" dirty="0"/>
              <a:t>─</a:t>
            </a:r>
            <a:r>
              <a:rPr lang="nl-NL" dirty="0"/>
              <a:t>] = [OH</a:t>
            </a:r>
            <a:r>
              <a:rPr lang="nl-NL" baseline="30000" dirty="0"/>
              <a:t>─</a:t>
            </a:r>
            <a:r>
              <a:rPr lang="nl-NL" dirty="0"/>
              <a:t>] = 10</a:t>
            </a:r>
            <a:r>
              <a:rPr lang="nl-NL" baseline="30000" dirty="0"/>
              <a:t>─</a:t>
            </a:r>
            <a:r>
              <a:rPr lang="nl-NL" baseline="30000" dirty="0" err="1"/>
              <a:t>pOH</a:t>
            </a:r>
            <a:r>
              <a:rPr lang="nl-NL" dirty="0"/>
              <a:t> = 10</a:t>
            </a:r>
            <a:r>
              <a:rPr lang="nl-NL" baseline="30000" dirty="0"/>
              <a:t>─3,66</a:t>
            </a:r>
            <a:r>
              <a:rPr lang="nl-NL" dirty="0"/>
              <a:t> = 2,2 • 10</a:t>
            </a:r>
            <a:r>
              <a:rPr lang="nl-NL" baseline="30000" dirty="0"/>
              <a:t>─4</a:t>
            </a:r>
            <a:endParaRPr lang="nl-NL" dirty="0"/>
          </a:p>
          <a:p>
            <a:endParaRPr lang="nl-NL" dirty="0" smtClean="0"/>
          </a:p>
          <a:p>
            <a:pPr lvl="1">
              <a:buNone/>
            </a:pPr>
            <a:r>
              <a:rPr lang="nl-NL" dirty="0" smtClean="0"/>
              <a:t>			</a:t>
            </a:r>
            <a:r>
              <a:rPr lang="nl-NL" dirty="0"/>
              <a:t> 2,1 • </a:t>
            </a:r>
            <a:r>
              <a:rPr lang="nl-NL" dirty="0" smtClean="0"/>
              <a:t>10 </a:t>
            </a:r>
            <a:r>
              <a:rPr lang="nl-NL" baseline="30000" dirty="0" smtClean="0"/>
              <a:t>─ 4</a:t>
            </a:r>
            <a:r>
              <a:rPr lang="nl-NL" dirty="0" smtClean="0"/>
              <a:t> =</a:t>
            </a:r>
          </a:p>
          <a:p>
            <a:endParaRPr lang="nl-NL" dirty="0"/>
          </a:p>
          <a:p>
            <a:endParaRPr lang="nl-NL" dirty="0" smtClean="0"/>
          </a:p>
          <a:p>
            <a:endParaRPr lang="nl-NL" dirty="0"/>
          </a:p>
          <a:p>
            <a:endParaRPr lang="nl-NL" dirty="0" smtClean="0"/>
          </a:p>
          <a:p>
            <a:endParaRPr lang="nl-NL" dirty="0" smtClean="0"/>
          </a:p>
        </p:txBody>
      </p:sp>
      <p:cxnSp>
        <p:nvCxnSpPr>
          <p:cNvPr id="7" name="Rechte verbindingslijn 6"/>
          <p:cNvCxnSpPr/>
          <p:nvPr/>
        </p:nvCxnSpPr>
        <p:spPr>
          <a:xfrm>
            <a:off x="2915816" y="3933056"/>
            <a:ext cx="144016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Tekstvak 7"/>
          <p:cNvSpPr txBox="1"/>
          <p:nvPr/>
        </p:nvSpPr>
        <p:spPr>
          <a:xfrm>
            <a:off x="2915816" y="3501008"/>
            <a:ext cx="19442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[HCO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─</a:t>
            </a:r>
            <a:r>
              <a:rPr lang="nl-NL" dirty="0" smtClean="0"/>
              <a:t> ][OH</a:t>
            </a:r>
            <a:r>
              <a:rPr lang="nl-NL" baseline="30000" dirty="0" smtClean="0"/>
              <a:t>─</a:t>
            </a:r>
            <a:r>
              <a:rPr lang="nl-NL" dirty="0" smtClean="0"/>
              <a:t>]</a:t>
            </a:r>
            <a:endParaRPr lang="nl-NL" dirty="0"/>
          </a:p>
        </p:txBody>
      </p:sp>
      <p:sp>
        <p:nvSpPr>
          <p:cNvPr id="9" name="Tekstvak 8"/>
          <p:cNvSpPr txBox="1"/>
          <p:nvPr/>
        </p:nvSpPr>
        <p:spPr>
          <a:xfrm>
            <a:off x="3203848" y="40050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2─</a:t>
            </a:r>
            <a:r>
              <a:rPr lang="nl-NL" dirty="0" smtClean="0"/>
              <a:t> ]</a:t>
            </a:r>
            <a:endParaRPr lang="nl-NL" dirty="0"/>
          </a:p>
        </p:txBody>
      </p:sp>
      <p:sp>
        <p:nvSpPr>
          <p:cNvPr id="11" name="Rechthoek 10"/>
          <p:cNvSpPr/>
          <p:nvPr/>
        </p:nvSpPr>
        <p:spPr>
          <a:xfrm>
            <a:off x="3131840" y="4653136"/>
            <a:ext cx="122413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355976" y="4653136"/>
            <a:ext cx="1512168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5940152" y="465313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4" name="Rechthoek 13"/>
          <p:cNvSpPr/>
          <p:nvPr/>
        </p:nvSpPr>
        <p:spPr>
          <a:xfrm>
            <a:off x="4139952" y="2636912"/>
            <a:ext cx="1728192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5" name="Rechthoek 14"/>
          <p:cNvSpPr/>
          <p:nvPr/>
        </p:nvSpPr>
        <p:spPr>
          <a:xfrm>
            <a:off x="3779912" y="2708920"/>
            <a:ext cx="28803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6" name="Rechthoek 15"/>
          <p:cNvSpPr/>
          <p:nvPr/>
        </p:nvSpPr>
        <p:spPr>
          <a:xfrm>
            <a:off x="4427984" y="5013176"/>
            <a:ext cx="720080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7" name="Rechthoek 16"/>
          <p:cNvSpPr/>
          <p:nvPr/>
        </p:nvSpPr>
        <p:spPr>
          <a:xfrm>
            <a:off x="5148064" y="4941168"/>
            <a:ext cx="936104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8" name="Rechthoek 17"/>
          <p:cNvSpPr/>
          <p:nvPr/>
        </p:nvSpPr>
        <p:spPr>
          <a:xfrm>
            <a:off x="6156176" y="5013176"/>
            <a:ext cx="1368152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21" name="Rechte verbindingslijn 20"/>
          <p:cNvCxnSpPr/>
          <p:nvPr/>
        </p:nvCxnSpPr>
        <p:spPr>
          <a:xfrm>
            <a:off x="3923928" y="5877272"/>
            <a:ext cx="1296144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kstvak 21"/>
          <p:cNvSpPr txBox="1"/>
          <p:nvPr/>
        </p:nvSpPr>
        <p:spPr>
          <a:xfrm>
            <a:off x="3851920" y="5445224"/>
            <a:ext cx="14036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(2,2 • 10</a:t>
            </a:r>
            <a:r>
              <a:rPr lang="nl-NL" baseline="30000" dirty="0" smtClean="0"/>
              <a:t>─4</a:t>
            </a:r>
            <a:r>
              <a:rPr lang="nl-NL" dirty="0" smtClean="0"/>
              <a:t>)</a:t>
            </a:r>
            <a:r>
              <a:rPr lang="nl-NL" baseline="30000" dirty="0" smtClean="0"/>
              <a:t>2</a:t>
            </a:r>
            <a:endParaRPr lang="nl-NL" dirty="0"/>
          </a:p>
        </p:txBody>
      </p:sp>
      <p:sp>
        <p:nvSpPr>
          <p:cNvPr id="24" name="Tekstvak 23"/>
          <p:cNvSpPr txBox="1"/>
          <p:nvPr/>
        </p:nvSpPr>
        <p:spPr>
          <a:xfrm>
            <a:off x="4139952" y="594928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[CO</a:t>
            </a:r>
            <a:r>
              <a:rPr lang="nl-NL" baseline="-25000" dirty="0" smtClean="0"/>
              <a:t>3</a:t>
            </a:r>
            <a:r>
              <a:rPr lang="nl-NL" baseline="30000" dirty="0" smtClean="0"/>
              <a:t>2─</a:t>
            </a:r>
            <a:r>
              <a:rPr lang="nl-NL" dirty="0" smtClean="0"/>
              <a:t> ]</a:t>
            </a: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2" grpId="0"/>
      <p:bldP spid="24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b="1" dirty="0" smtClean="0"/>
              <a:t>Berekening bij basen met </a:t>
            </a:r>
            <a:r>
              <a:rPr lang="nl-NL" b="1" dirty="0" err="1" smtClean="0"/>
              <a:t>K</a:t>
            </a:r>
            <a:r>
              <a:rPr lang="nl-NL" b="1" baseline="-25000" dirty="0" err="1" smtClean="0"/>
              <a:t>b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Stap 4</a:t>
            </a:r>
          </a:p>
          <a:p>
            <a:endParaRPr lang="nl-NL" dirty="0"/>
          </a:p>
          <a:p>
            <a:endParaRPr lang="nl-NL" dirty="0" smtClean="0"/>
          </a:p>
          <a:p>
            <a:pPr lvl="1">
              <a:buNone/>
            </a:pPr>
            <a:r>
              <a:rPr lang="nl-NL" dirty="0"/>
              <a:t>dan totaal opgelost  </a:t>
            </a:r>
            <a:endParaRPr lang="nl-NL" dirty="0" smtClean="0"/>
          </a:p>
          <a:p>
            <a:pPr lvl="1">
              <a:buNone/>
            </a:pPr>
            <a:r>
              <a:rPr lang="nl-NL" dirty="0"/>
              <a:t>	</a:t>
            </a:r>
            <a:r>
              <a:rPr lang="nl-NL" dirty="0" smtClean="0"/>
              <a:t>2,3 </a:t>
            </a:r>
            <a:r>
              <a:rPr lang="nl-NL" dirty="0"/>
              <a:t>• 10</a:t>
            </a:r>
            <a:r>
              <a:rPr lang="nl-NL" baseline="30000" dirty="0"/>
              <a:t>─4</a:t>
            </a:r>
            <a:r>
              <a:rPr lang="nl-NL" dirty="0"/>
              <a:t> + 2,2 • 10</a:t>
            </a:r>
            <a:r>
              <a:rPr lang="nl-NL" baseline="30000" dirty="0"/>
              <a:t>─4</a:t>
            </a:r>
            <a:r>
              <a:rPr lang="nl-NL" dirty="0"/>
              <a:t> = 4,5 • 10</a:t>
            </a:r>
            <a:r>
              <a:rPr lang="nl-NL" baseline="30000" dirty="0"/>
              <a:t>─4</a:t>
            </a:r>
            <a:r>
              <a:rPr lang="nl-NL" dirty="0"/>
              <a:t> mol/L</a:t>
            </a:r>
          </a:p>
          <a:p>
            <a:pPr lvl="1">
              <a:buNone/>
            </a:pPr>
            <a:r>
              <a:rPr lang="nl-NL" dirty="0" smtClean="0"/>
              <a:t>	</a:t>
            </a:r>
            <a:r>
              <a:rPr lang="nl-NL" dirty="0"/>
              <a:t> </a:t>
            </a:r>
            <a:r>
              <a:rPr lang="nl-NL" dirty="0" smtClean="0"/>
              <a:t>M(Na</a:t>
            </a:r>
            <a:r>
              <a:rPr lang="nl-NL" baseline="-25000" dirty="0" smtClean="0"/>
              <a:t>2</a:t>
            </a:r>
            <a:r>
              <a:rPr lang="nl-NL" dirty="0" smtClean="0"/>
              <a:t>CO</a:t>
            </a:r>
            <a:r>
              <a:rPr lang="nl-NL" baseline="-25000" dirty="0" smtClean="0"/>
              <a:t>3</a:t>
            </a:r>
            <a:r>
              <a:rPr lang="nl-NL" dirty="0"/>
              <a:t>) = </a:t>
            </a:r>
            <a:r>
              <a:rPr lang="nl-NL" dirty="0" smtClean="0"/>
              <a:t>105,99 g /mol</a:t>
            </a:r>
          </a:p>
          <a:p>
            <a:pPr lvl="1">
              <a:buNone/>
            </a:pPr>
            <a:r>
              <a:rPr lang="nl-NL" dirty="0"/>
              <a:t>dus 4,5 • 10</a:t>
            </a:r>
            <a:r>
              <a:rPr lang="nl-NL" baseline="30000" dirty="0"/>
              <a:t>─4 </a:t>
            </a:r>
            <a:r>
              <a:rPr lang="nl-NL" dirty="0"/>
              <a:t>• 105,99 = 0,047 g per liter</a:t>
            </a:r>
          </a:p>
          <a:p>
            <a:pPr lvl="1">
              <a:buNone/>
            </a:pPr>
            <a:endParaRPr lang="nl-NL" dirty="0" smtClean="0"/>
          </a:p>
          <a:p>
            <a:pPr lvl="1"/>
            <a:endParaRPr lang="nl-NL" dirty="0"/>
          </a:p>
        </p:txBody>
      </p:sp>
      <p:sp>
        <p:nvSpPr>
          <p:cNvPr id="4" name="Tekstvak 3"/>
          <p:cNvSpPr txBox="1"/>
          <p:nvPr/>
        </p:nvSpPr>
        <p:spPr>
          <a:xfrm>
            <a:off x="1907704" y="2276872"/>
            <a:ext cx="15841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[CO</a:t>
            </a:r>
            <a:r>
              <a:rPr lang="nl-NL" sz="2400" baseline="-25000" dirty="0" smtClean="0"/>
              <a:t>3</a:t>
            </a:r>
            <a:r>
              <a:rPr lang="nl-NL" sz="2400" baseline="30000" dirty="0" smtClean="0"/>
              <a:t>2─</a:t>
            </a:r>
            <a:r>
              <a:rPr lang="nl-NL" sz="2400" dirty="0" smtClean="0"/>
              <a:t> ]   =</a:t>
            </a:r>
            <a:endParaRPr lang="nl-NL" sz="2400" dirty="0"/>
          </a:p>
        </p:txBody>
      </p:sp>
      <p:cxnSp>
        <p:nvCxnSpPr>
          <p:cNvPr id="6" name="Rechte verbindingslijn 5"/>
          <p:cNvCxnSpPr>
            <a:stCxn id="4" idx="3"/>
          </p:cNvCxnSpPr>
          <p:nvPr/>
        </p:nvCxnSpPr>
        <p:spPr>
          <a:xfrm flipV="1">
            <a:off x="3491880" y="2492896"/>
            <a:ext cx="1944216" cy="14809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kstvak 6"/>
          <p:cNvSpPr txBox="1"/>
          <p:nvPr/>
        </p:nvSpPr>
        <p:spPr>
          <a:xfrm>
            <a:off x="3707904" y="1988840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(2,2 • 10</a:t>
            </a:r>
            <a:r>
              <a:rPr lang="nl-NL" sz="2400" baseline="30000" dirty="0" smtClean="0"/>
              <a:t>─4</a:t>
            </a:r>
            <a:r>
              <a:rPr lang="nl-NL" sz="2400" dirty="0" smtClean="0"/>
              <a:t>)</a:t>
            </a:r>
            <a:r>
              <a:rPr lang="nl-NL" sz="2400" baseline="30000" dirty="0" smtClean="0"/>
              <a:t>2</a:t>
            </a:r>
            <a:endParaRPr lang="nl-NL" sz="2400" dirty="0"/>
          </a:p>
        </p:txBody>
      </p:sp>
      <p:sp>
        <p:nvSpPr>
          <p:cNvPr id="9" name="Tekstvak 8"/>
          <p:cNvSpPr txBox="1"/>
          <p:nvPr/>
        </p:nvSpPr>
        <p:spPr>
          <a:xfrm>
            <a:off x="3851920" y="2636912"/>
            <a:ext cx="16561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2,1 • 10 </a:t>
            </a:r>
            <a:r>
              <a:rPr lang="nl-NL" sz="2400" baseline="30000" dirty="0" smtClean="0"/>
              <a:t>─ 4</a:t>
            </a:r>
            <a:endParaRPr lang="nl-NL" sz="2400" dirty="0"/>
          </a:p>
        </p:txBody>
      </p:sp>
      <p:sp>
        <p:nvSpPr>
          <p:cNvPr id="10" name="Tekstvak 9"/>
          <p:cNvSpPr txBox="1"/>
          <p:nvPr/>
        </p:nvSpPr>
        <p:spPr>
          <a:xfrm>
            <a:off x="5580112" y="2276872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 smtClean="0"/>
              <a:t>=</a:t>
            </a:r>
            <a:r>
              <a:rPr lang="nl-NL" sz="2400" dirty="0"/>
              <a:t> 2,3 • 10</a:t>
            </a:r>
            <a:r>
              <a:rPr lang="nl-NL" sz="2400" baseline="30000" dirty="0"/>
              <a:t>-4</a:t>
            </a:r>
            <a:r>
              <a:rPr lang="nl-NL" sz="2400" dirty="0"/>
              <a:t> </a:t>
            </a:r>
            <a:r>
              <a:rPr lang="nl-NL" sz="2400" dirty="0" smtClean="0"/>
              <a:t>mol/L </a:t>
            </a:r>
            <a:endParaRPr lang="nl-NL" sz="2400" dirty="0"/>
          </a:p>
        </p:txBody>
      </p:sp>
      <p:sp>
        <p:nvSpPr>
          <p:cNvPr id="11" name="Rechthoek 10"/>
          <p:cNvSpPr/>
          <p:nvPr/>
        </p:nvSpPr>
        <p:spPr>
          <a:xfrm>
            <a:off x="4499992" y="3933056"/>
            <a:ext cx="266429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2" name="Rechthoek 11"/>
          <p:cNvSpPr/>
          <p:nvPr/>
        </p:nvSpPr>
        <p:spPr>
          <a:xfrm>
            <a:off x="4355976" y="4941168"/>
            <a:ext cx="2736304" cy="4320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3" name="Rechthoek 12"/>
          <p:cNvSpPr/>
          <p:nvPr/>
        </p:nvSpPr>
        <p:spPr>
          <a:xfrm>
            <a:off x="2771800" y="3933056"/>
            <a:ext cx="1584176" cy="36004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  <p:bldP spid="10" grpId="0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71</Words>
  <Application>Microsoft Office PowerPoint</Application>
  <PresentationFormat>Diavoorstelling (4:3)</PresentationFormat>
  <Paragraphs>32</Paragraphs>
  <Slides>2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3" baseType="lpstr">
      <vt:lpstr>Office-thema</vt:lpstr>
      <vt:lpstr>Berekening bij basen met Kb</vt:lpstr>
      <vt:lpstr>Berekening bij basen met Kb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Berekening bij basen met Kb</dc:title>
  <dc:creator>Nelly Andela</dc:creator>
  <cp:lastModifiedBy>docent</cp:lastModifiedBy>
  <cp:revision>6</cp:revision>
  <dcterms:created xsi:type="dcterms:W3CDTF">2019-09-12T18:30:27Z</dcterms:created>
  <dcterms:modified xsi:type="dcterms:W3CDTF">2020-09-01T11:26:56Z</dcterms:modified>
</cp:coreProperties>
</file>