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3-12-2015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3-12-2015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3-12-2015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3-12-2015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3-12-2015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3-12-2015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3-12-2015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3-12-2015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3-12-2015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3-12-2015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3-12-2015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AA5C5-CCD0-44F1-A41D-4F182D0BA0F9}" type="datetimeFigureOut">
              <a:rPr lang="nl-NL" smtClean="0"/>
              <a:pPr/>
              <a:t>3-12-2015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Zuur base reactie</a:t>
            </a:r>
            <a:endParaRPr lang="nl-NL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idx="1"/>
          </p:nvPr>
        </p:nvSpPr>
        <p:spPr>
          <a:xfrm>
            <a:off x="457200" y="1340768"/>
            <a:ext cx="4040188" cy="576063"/>
          </a:xfrm>
        </p:spPr>
        <p:txBody>
          <a:bodyPr/>
          <a:lstStyle/>
          <a:p>
            <a:r>
              <a:rPr lang="nl-NL" dirty="0" smtClean="0"/>
              <a:t>Zo doe je dat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half" idx="2"/>
          </p:nvPr>
        </p:nvSpPr>
        <p:spPr>
          <a:xfrm>
            <a:off x="457200" y="2132856"/>
            <a:ext cx="4040188" cy="3993306"/>
          </a:xfrm>
        </p:spPr>
        <p:txBody>
          <a:bodyPr>
            <a:normAutofit/>
          </a:bodyPr>
          <a:lstStyle/>
          <a:p>
            <a:r>
              <a:rPr lang="nl-NL" sz="2000" dirty="0" smtClean="0"/>
              <a:t>Schrijf op welke deeltjes aanwezig zijn</a:t>
            </a:r>
          </a:p>
          <a:p>
            <a:pPr>
              <a:buNone/>
            </a:pPr>
            <a:endParaRPr lang="nl-NL" sz="2800" dirty="0" smtClean="0"/>
          </a:p>
          <a:p>
            <a:r>
              <a:rPr lang="nl-NL" sz="2000" dirty="0" smtClean="0"/>
              <a:t>Wat is het zuur en wat is de base</a:t>
            </a:r>
          </a:p>
          <a:p>
            <a:pPr>
              <a:buNone/>
            </a:pPr>
            <a:endParaRPr lang="nl-NL" sz="2000" dirty="0" smtClean="0"/>
          </a:p>
          <a:p>
            <a:pPr>
              <a:buNone/>
            </a:pPr>
            <a:endParaRPr lang="nl-NL" sz="1600" dirty="0" smtClean="0"/>
          </a:p>
          <a:p>
            <a:r>
              <a:rPr lang="nl-NL" sz="2000" dirty="0" smtClean="0"/>
              <a:t>Hoeveel </a:t>
            </a:r>
            <a:r>
              <a:rPr lang="nl-NL" sz="2000" dirty="0"/>
              <a:t>H</a:t>
            </a:r>
            <a:r>
              <a:rPr lang="nl-NL" sz="2000" baseline="30000" dirty="0" smtClean="0"/>
              <a:t>+</a:t>
            </a:r>
            <a:r>
              <a:rPr lang="nl-NL" sz="2000" dirty="0" smtClean="0"/>
              <a:t> ionen kan het zuur per deeltje afstaan en hoeveel H</a:t>
            </a:r>
            <a:r>
              <a:rPr lang="nl-NL" sz="2000" baseline="30000" dirty="0" smtClean="0"/>
              <a:t>+</a:t>
            </a:r>
            <a:r>
              <a:rPr lang="nl-NL" sz="2000" dirty="0" smtClean="0"/>
              <a:t> ionen kan de base per deeltjes opnemen</a:t>
            </a:r>
          </a:p>
          <a:p>
            <a:r>
              <a:rPr lang="nl-NL" sz="2000" dirty="0" smtClean="0"/>
              <a:t>Stel de reactievergelijking op </a:t>
            </a:r>
            <a:endParaRPr lang="nl-NL" sz="2000" dirty="0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3"/>
          </p:nvPr>
        </p:nvSpPr>
        <p:spPr>
          <a:xfrm>
            <a:off x="4645025" y="980729"/>
            <a:ext cx="4041775" cy="936104"/>
          </a:xfrm>
        </p:spPr>
        <p:txBody>
          <a:bodyPr>
            <a:normAutofit fontScale="92500" lnSpcReduction="20000"/>
          </a:bodyPr>
          <a:lstStyle/>
          <a:p>
            <a:r>
              <a:rPr lang="nl-NL" dirty="0" smtClean="0"/>
              <a:t>Stel de vergelijking van de reactie tussen een oplossing van zwavelzuur en natriumcarbonaat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4"/>
          </p:nvPr>
        </p:nvSpPr>
        <p:spPr>
          <a:xfrm>
            <a:off x="4645025" y="1988840"/>
            <a:ext cx="4391471" cy="4137323"/>
          </a:xfrm>
        </p:spPr>
        <p:txBody>
          <a:bodyPr>
            <a:normAutofit lnSpcReduction="10000"/>
          </a:bodyPr>
          <a:lstStyle/>
          <a:p>
            <a:r>
              <a:rPr lang="nl-NL" sz="2000" dirty="0" smtClean="0"/>
              <a:t>Zwavelzuur oplossing</a:t>
            </a:r>
          </a:p>
          <a:p>
            <a:pPr lvl="1"/>
            <a:r>
              <a:rPr lang="nl-NL" dirty="0"/>
              <a:t>H</a:t>
            </a:r>
            <a:r>
              <a:rPr lang="nl-NL" baseline="-25000" dirty="0"/>
              <a:t>3</a:t>
            </a:r>
            <a:r>
              <a:rPr lang="nl-NL" dirty="0"/>
              <a:t>O</a:t>
            </a:r>
            <a:r>
              <a:rPr lang="nl-NL" baseline="30000" dirty="0"/>
              <a:t>+</a:t>
            </a:r>
            <a:r>
              <a:rPr lang="nl-NL" dirty="0"/>
              <a:t>   en SO</a:t>
            </a:r>
            <a:r>
              <a:rPr lang="nl-NL" baseline="-25000" dirty="0"/>
              <a:t>4</a:t>
            </a:r>
            <a:r>
              <a:rPr lang="nl-NL" baseline="30000" dirty="0"/>
              <a:t>2</a:t>
            </a:r>
            <a:r>
              <a:rPr lang="nl-NL" baseline="30000" dirty="0" smtClean="0"/>
              <a:t>─</a:t>
            </a:r>
            <a:endParaRPr lang="nl-NL" dirty="0" smtClean="0"/>
          </a:p>
          <a:p>
            <a:pPr>
              <a:buNone/>
            </a:pPr>
            <a:r>
              <a:rPr lang="nl-NL" sz="2000" dirty="0" smtClean="0"/>
              <a:t>	Natriumcarbonaat oplossing</a:t>
            </a:r>
          </a:p>
          <a:p>
            <a:pPr lvl="1"/>
            <a:r>
              <a:rPr lang="nl-NL" dirty="0"/>
              <a:t>Na</a:t>
            </a:r>
            <a:r>
              <a:rPr lang="nl-NL" baseline="30000" dirty="0"/>
              <a:t>+</a:t>
            </a:r>
            <a:r>
              <a:rPr lang="nl-NL" dirty="0"/>
              <a:t>   en CO</a:t>
            </a:r>
            <a:r>
              <a:rPr lang="nl-NL" baseline="-25000" dirty="0"/>
              <a:t>3</a:t>
            </a:r>
            <a:r>
              <a:rPr lang="nl-NL" baseline="30000" dirty="0"/>
              <a:t>2</a:t>
            </a:r>
            <a:r>
              <a:rPr lang="nl-NL" baseline="30000" dirty="0" smtClean="0"/>
              <a:t>─</a:t>
            </a:r>
            <a:endParaRPr lang="nl-NL" dirty="0" smtClean="0"/>
          </a:p>
          <a:p>
            <a:r>
              <a:rPr lang="nl-NL" sz="2000" dirty="0" smtClean="0"/>
              <a:t>zuur 	</a:t>
            </a:r>
          </a:p>
          <a:p>
            <a:pPr>
              <a:buNone/>
            </a:pPr>
            <a:r>
              <a:rPr lang="nl-NL" sz="2000" dirty="0" smtClean="0"/>
              <a:t> 	base</a:t>
            </a:r>
          </a:p>
          <a:p>
            <a:pPr>
              <a:buNone/>
            </a:pPr>
            <a:r>
              <a:rPr lang="nl-NL" sz="1200" dirty="0" smtClean="0"/>
              <a:t>	</a:t>
            </a:r>
          </a:p>
          <a:p>
            <a:pPr>
              <a:buNone/>
            </a:pPr>
            <a:endParaRPr lang="nl-NL" sz="1200" dirty="0"/>
          </a:p>
          <a:p>
            <a:r>
              <a:rPr lang="nl-NL" sz="2000" dirty="0" smtClean="0"/>
              <a:t>Het H</a:t>
            </a:r>
            <a:r>
              <a:rPr lang="nl-NL" sz="2000" baseline="-25000" dirty="0" smtClean="0"/>
              <a:t>3</a:t>
            </a:r>
            <a:r>
              <a:rPr lang="nl-NL" sz="2000" dirty="0" smtClean="0"/>
              <a:t>O</a:t>
            </a:r>
            <a:r>
              <a:rPr lang="nl-NL" sz="2000" baseline="30000" dirty="0" smtClean="0"/>
              <a:t>+</a:t>
            </a:r>
            <a:r>
              <a:rPr lang="nl-NL" sz="2000" dirty="0" smtClean="0"/>
              <a:t>  kan een H</a:t>
            </a:r>
            <a:r>
              <a:rPr lang="nl-NL" sz="2000" baseline="30000" dirty="0" smtClean="0"/>
              <a:t>+</a:t>
            </a:r>
            <a:r>
              <a:rPr lang="nl-NL" sz="2000" dirty="0" smtClean="0"/>
              <a:t>  afstaan. </a:t>
            </a:r>
          </a:p>
          <a:p>
            <a:pPr>
              <a:buNone/>
            </a:pPr>
            <a:r>
              <a:rPr lang="nl-NL" sz="2000" dirty="0"/>
              <a:t>	</a:t>
            </a:r>
            <a:r>
              <a:rPr lang="nl-NL" sz="2000" dirty="0" smtClean="0"/>
              <a:t>De base CO</a:t>
            </a:r>
            <a:r>
              <a:rPr lang="nl-NL" sz="2000" baseline="-25000" dirty="0" smtClean="0"/>
              <a:t>3</a:t>
            </a:r>
            <a:r>
              <a:rPr lang="nl-NL" sz="2000" baseline="30000" dirty="0" smtClean="0"/>
              <a:t>2─</a:t>
            </a:r>
            <a:r>
              <a:rPr lang="nl-NL" sz="2000" dirty="0" smtClean="0"/>
              <a:t>  kan 2 H</a:t>
            </a:r>
            <a:r>
              <a:rPr lang="nl-NL" sz="2000" baseline="30000" dirty="0" smtClean="0"/>
              <a:t>+</a:t>
            </a:r>
            <a:r>
              <a:rPr lang="nl-NL" sz="2000" dirty="0" smtClean="0"/>
              <a:t> opnemen</a:t>
            </a:r>
          </a:p>
          <a:p>
            <a:endParaRPr lang="nl-NL" sz="2000" dirty="0"/>
          </a:p>
          <a:p>
            <a:r>
              <a:rPr lang="nl-NL" sz="2000" dirty="0" smtClean="0"/>
              <a:t>2 H</a:t>
            </a:r>
            <a:r>
              <a:rPr lang="nl-NL" sz="2000" baseline="-25000" dirty="0" smtClean="0"/>
              <a:t>3</a:t>
            </a:r>
            <a:r>
              <a:rPr lang="nl-NL" sz="2000" dirty="0" smtClean="0"/>
              <a:t>O</a:t>
            </a:r>
            <a:r>
              <a:rPr lang="nl-NL" sz="2000" baseline="30000" dirty="0" smtClean="0"/>
              <a:t>+</a:t>
            </a:r>
            <a:r>
              <a:rPr lang="nl-NL" sz="2000" dirty="0" smtClean="0"/>
              <a:t>  + CO</a:t>
            </a:r>
            <a:r>
              <a:rPr lang="nl-NL" sz="2000" baseline="-25000" dirty="0" smtClean="0"/>
              <a:t>3</a:t>
            </a:r>
            <a:r>
              <a:rPr lang="nl-NL" sz="2000" baseline="30000" dirty="0" smtClean="0"/>
              <a:t>2─</a:t>
            </a:r>
            <a:r>
              <a:rPr lang="nl-NL" sz="2000" dirty="0" smtClean="0"/>
              <a:t>  → 2H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O + H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O </a:t>
            </a:r>
            <a:r>
              <a:rPr lang="nl-NL" sz="2000" dirty="0"/>
              <a:t>+ CO</a:t>
            </a:r>
            <a:r>
              <a:rPr lang="nl-NL" sz="2000" baseline="-25000" dirty="0"/>
              <a:t>2</a:t>
            </a:r>
            <a:endParaRPr lang="nl-NL" sz="2000" dirty="0"/>
          </a:p>
          <a:p>
            <a:pPr>
              <a:buNone/>
            </a:pPr>
            <a:r>
              <a:rPr lang="nl-NL" sz="2000" dirty="0" smtClean="0"/>
              <a:t>	2 H</a:t>
            </a:r>
            <a:r>
              <a:rPr lang="nl-NL" sz="2000" baseline="-25000" dirty="0" smtClean="0"/>
              <a:t>3</a:t>
            </a:r>
            <a:r>
              <a:rPr lang="nl-NL" sz="2000" dirty="0" smtClean="0"/>
              <a:t>O</a:t>
            </a:r>
            <a:r>
              <a:rPr lang="nl-NL" sz="2000" baseline="30000" dirty="0" smtClean="0"/>
              <a:t>+</a:t>
            </a:r>
            <a:r>
              <a:rPr lang="nl-NL" sz="2000" dirty="0" smtClean="0"/>
              <a:t>  + CO</a:t>
            </a:r>
            <a:r>
              <a:rPr lang="nl-NL" sz="2000" baseline="-25000" dirty="0" smtClean="0"/>
              <a:t>3</a:t>
            </a:r>
            <a:r>
              <a:rPr lang="nl-NL" sz="2000" baseline="30000" dirty="0" smtClean="0"/>
              <a:t>2─</a:t>
            </a:r>
            <a:r>
              <a:rPr lang="nl-NL" sz="2000" dirty="0" smtClean="0"/>
              <a:t>  → </a:t>
            </a:r>
            <a:r>
              <a:rPr lang="nl-NL" sz="2000" dirty="0"/>
              <a:t>3</a:t>
            </a:r>
            <a:r>
              <a:rPr lang="nl-NL" sz="2000" dirty="0" smtClean="0"/>
              <a:t>H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O + CO</a:t>
            </a:r>
            <a:r>
              <a:rPr lang="nl-NL" sz="2000" baseline="-25000" dirty="0" smtClean="0"/>
              <a:t>2</a:t>
            </a:r>
            <a:endParaRPr lang="nl-NL" sz="2000" dirty="0" smtClean="0"/>
          </a:p>
          <a:p>
            <a:endParaRPr lang="nl-NL" sz="2000" dirty="0" smtClean="0"/>
          </a:p>
        </p:txBody>
      </p:sp>
      <p:sp>
        <p:nvSpPr>
          <p:cNvPr id="10" name="Tekstvak 9"/>
          <p:cNvSpPr txBox="1"/>
          <p:nvPr/>
        </p:nvSpPr>
        <p:spPr>
          <a:xfrm>
            <a:off x="6300192" y="335699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11" name="Tekstvak 10"/>
          <p:cNvSpPr txBox="1"/>
          <p:nvPr/>
        </p:nvSpPr>
        <p:spPr>
          <a:xfrm>
            <a:off x="6372200" y="364502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CO</a:t>
            </a:r>
            <a:r>
              <a:rPr lang="nl-NL" baseline="-25000" dirty="0" smtClean="0"/>
              <a:t>3</a:t>
            </a:r>
            <a:r>
              <a:rPr lang="nl-NL" baseline="30000" dirty="0" smtClean="0"/>
              <a:t>2─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Zuur base reactie</a:t>
            </a:r>
            <a:endParaRPr lang="nl-NL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idx="1"/>
          </p:nvPr>
        </p:nvSpPr>
        <p:spPr>
          <a:xfrm>
            <a:off x="457200" y="1340768"/>
            <a:ext cx="4040188" cy="576063"/>
          </a:xfrm>
        </p:spPr>
        <p:txBody>
          <a:bodyPr/>
          <a:lstStyle/>
          <a:p>
            <a:r>
              <a:rPr lang="nl-NL" dirty="0" smtClean="0"/>
              <a:t>Zo doe je dat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half" idx="2"/>
          </p:nvPr>
        </p:nvSpPr>
        <p:spPr>
          <a:xfrm>
            <a:off x="457200" y="1916832"/>
            <a:ext cx="4040188" cy="4464496"/>
          </a:xfrm>
        </p:spPr>
        <p:txBody>
          <a:bodyPr>
            <a:noAutofit/>
          </a:bodyPr>
          <a:lstStyle/>
          <a:p>
            <a:r>
              <a:rPr lang="nl-NL" sz="2000" dirty="0" smtClean="0"/>
              <a:t>Schrijf op welke deeltjes aanwezig zijn</a:t>
            </a:r>
          </a:p>
          <a:p>
            <a:pPr>
              <a:buNone/>
            </a:pPr>
            <a:endParaRPr lang="nl-NL" sz="2800" dirty="0" smtClean="0"/>
          </a:p>
          <a:p>
            <a:r>
              <a:rPr lang="nl-NL" sz="2000" dirty="0" smtClean="0"/>
              <a:t>Wat is het zuur en wat is de base</a:t>
            </a:r>
          </a:p>
          <a:p>
            <a:pPr>
              <a:buNone/>
            </a:pPr>
            <a:endParaRPr lang="nl-NL" sz="2800" dirty="0" smtClean="0"/>
          </a:p>
          <a:p>
            <a:r>
              <a:rPr lang="nl-NL" sz="2000" dirty="0" smtClean="0"/>
              <a:t>Hoeveel H</a:t>
            </a:r>
            <a:r>
              <a:rPr lang="nl-NL" sz="2000" baseline="30000" dirty="0" smtClean="0"/>
              <a:t>+</a:t>
            </a:r>
            <a:r>
              <a:rPr lang="nl-NL" sz="2000" dirty="0" smtClean="0"/>
              <a:t> ionen kan het zuur per deeltje afstaan en hoeveel H</a:t>
            </a:r>
            <a:r>
              <a:rPr lang="nl-NL" sz="2000" baseline="30000" dirty="0" smtClean="0"/>
              <a:t>+</a:t>
            </a:r>
            <a:r>
              <a:rPr lang="nl-NL" sz="2000" dirty="0" smtClean="0"/>
              <a:t> ionen kan de base per deeltjes opnemen</a:t>
            </a:r>
          </a:p>
          <a:p>
            <a:endParaRPr lang="nl-NL" sz="2000" dirty="0" smtClean="0"/>
          </a:p>
          <a:p>
            <a:r>
              <a:rPr lang="nl-NL" sz="2000" dirty="0" smtClean="0"/>
              <a:t>Stel de reactievergelijking op </a:t>
            </a:r>
            <a:endParaRPr lang="nl-NL" sz="2000" dirty="0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3"/>
          </p:nvPr>
        </p:nvSpPr>
        <p:spPr>
          <a:xfrm>
            <a:off x="4645025" y="980729"/>
            <a:ext cx="4041775" cy="936104"/>
          </a:xfrm>
        </p:spPr>
        <p:txBody>
          <a:bodyPr>
            <a:normAutofit/>
          </a:bodyPr>
          <a:lstStyle/>
          <a:p>
            <a:r>
              <a:rPr lang="nl-NL" dirty="0" smtClean="0"/>
              <a:t>Proef 1 Calciumcarbonaat met azijn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4"/>
          </p:nvPr>
        </p:nvSpPr>
        <p:spPr>
          <a:xfrm>
            <a:off x="4645025" y="1988840"/>
            <a:ext cx="4391471" cy="4536504"/>
          </a:xfrm>
        </p:spPr>
        <p:txBody>
          <a:bodyPr>
            <a:normAutofit fontScale="25000" lnSpcReduction="20000"/>
          </a:bodyPr>
          <a:lstStyle/>
          <a:p>
            <a:r>
              <a:rPr lang="nl-NL" sz="9600" dirty="0" smtClean="0"/>
              <a:t>CaCO</a:t>
            </a:r>
            <a:r>
              <a:rPr lang="nl-NL" sz="9600" baseline="-25000" dirty="0" smtClean="0"/>
              <a:t>3</a:t>
            </a:r>
          </a:p>
          <a:p>
            <a:pPr lvl="1">
              <a:buNone/>
            </a:pPr>
            <a:endParaRPr lang="nl-NL" sz="3100" dirty="0" smtClean="0"/>
          </a:p>
          <a:p>
            <a:r>
              <a:rPr lang="nl-NL" sz="9600" dirty="0" smtClean="0"/>
              <a:t>Azijn</a:t>
            </a:r>
            <a:r>
              <a:rPr lang="nl-NL" sz="3100" dirty="0" smtClean="0"/>
              <a:t>	</a:t>
            </a:r>
          </a:p>
          <a:p>
            <a:pPr lvl="1">
              <a:buNone/>
            </a:pPr>
            <a:endParaRPr lang="nl-NL" sz="9600" dirty="0" smtClean="0"/>
          </a:p>
          <a:p>
            <a:r>
              <a:rPr lang="nl-NL" sz="9600" dirty="0" smtClean="0"/>
              <a:t>zuur 	</a:t>
            </a:r>
          </a:p>
          <a:p>
            <a:pPr>
              <a:buNone/>
            </a:pPr>
            <a:r>
              <a:rPr lang="nl-NL" sz="9600" dirty="0" smtClean="0"/>
              <a:t> 	base</a:t>
            </a:r>
          </a:p>
          <a:p>
            <a:pPr>
              <a:buNone/>
            </a:pPr>
            <a:r>
              <a:rPr lang="nl-NL" sz="3100" dirty="0" smtClean="0"/>
              <a:t>	</a:t>
            </a:r>
            <a:endParaRPr lang="nl-NL" sz="3100" dirty="0"/>
          </a:p>
          <a:p>
            <a:r>
              <a:rPr lang="nl-NL" sz="9600" dirty="0" smtClean="0"/>
              <a:t>Het CH</a:t>
            </a:r>
            <a:r>
              <a:rPr lang="nl-NL" sz="9600" baseline="-25000" dirty="0" smtClean="0"/>
              <a:t>3</a:t>
            </a:r>
            <a:r>
              <a:rPr lang="nl-NL" sz="9600" dirty="0" smtClean="0"/>
              <a:t>COOH kan een H</a:t>
            </a:r>
            <a:r>
              <a:rPr lang="nl-NL" sz="9600" baseline="30000" dirty="0" smtClean="0"/>
              <a:t>+</a:t>
            </a:r>
            <a:r>
              <a:rPr lang="nl-NL" sz="9600" dirty="0" smtClean="0"/>
              <a:t>  afstaan. </a:t>
            </a:r>
          </a:p>
          <a:p>
            <a:pPr>
              <a:buNone/>
            </a:pPr>
            <a:r>
              <a:rPr lang="nl-NL" sz="9600" dirty="0"/>
              <a:t>	</a:t>
            </a:r>
            <a:r>
              <a:rPr lang="nl-NL" sz="9600" dirty="0" smtClean="0"/>
              <a:t>CaCO</a:t>
            </a:r>
            <a:r>
              <a:rPr lang="nl-NL" sz="9600" baseline="-25000" dirty="0" smtClean="0"/>
              <a:t>3 </a:t>
            </a:r>
            <a:r>
              <a:rPr lang="nl-NL" sz="9600" dirty="0" smtClean="0"/>
              <a:t> bevat de base CO</a:t>
            </a:r>
            <a:r>
              <a:rPr lang="nl-NL" sz="9600" baseline="-25000" dirty="0" smtClean="0"/>
              <a:t>3</a:t>
            </a:r>
            <a:r>
              <a:rPr lang="nl-NL" sz="9600" baseline="30000" dirty="0" smtClean="0"/>
              <a:t>2─</a:t>
            </a:r>
            <a:r>
              <a:rPr lang="nl-NL" sz="9600" dirty="0" smtClean="0"/>
              <a:t>  en kan 2 H</a:t>
            </a:r>
            <a:r>
              <a:rPr lang="nl-NL" sz="9600" baseline="30000" dirty="0" smtClean="0"/>
              <a:t>+</a:t>
            </a:r>
            <a:r>
              <a:rPr lang="nl-NL" sz="9600" dirty="0" smtClean="0"/>
              <a:t> opnemen</a:t>
            </a:r>
          </a:p>
          <a:p>
            <a:endParaRPr lang="nl-NL" sz="3100" dirty="0" smtClean="0"/>
          </a:p>
          <a:p>
            <a:pPr>
              <a:buNone/>
            </a:pPr>
            <a:endParaRPr lang="nl-NL" sz="3100" dirty="0"/>
          </a:p>
          <a:p>
            <a:r>
              <a:rPr lang="nl-NL" sz="9600" dirty="0" smtClean="0"/>
              <a:t>2CH</a:t>
            </a:r>
            <a:r>
              <a:rPr lang="nl-NL" sz="9600" baseline="-25000" dirty="0" smtClean="0"/>
              <a:t>3</a:t>
            </a:r>
            <a:r>
              <a:rPr lang="nl-NL" sz="9600" dirty="0" smtClean="0"/>
              <a:t>COOH  + CaCO</a:t>
            </a:r>
            <a:r>
              <a:rPr lang="nl-NL" sz="9600" baseline="-25000" dirty="0" smtClean="0"/>
              <a:t>3</a:t>
            </a:r>
            <a:r>
              <a:rPr lang="nl-NL" sz="9600" dirty="0" smtClean="0"/>
              <a:t>  </a:t>
            </a:r>
          </a:p>
          <a:p>
            <a:pPr>
              <a:buNone/>
            </a:pPr>
            <a:r>
              <a:rPr lang="nl-NL" sz="9600" dirty="0" smtClean="0"/>
              <a:t>    →2CH</a:t>
            </a:r>
            <a:r>
              <a:rPr lang="nl-NL" sz="9600" baseline="-25000" dirty="0" smtClean="0"/>
              <a:t>3</a:t>
            </a:r>
            <a:r>
              <a:rPr lang="nl-NL" sz="9600" dirty="0" smtClean="0"/>
              <a:t>COO</a:t>
            </a:r>
            <a:r>
              <a:rPr lang="nl-NL" sz="9600" baseline="30000" dirty="0" smtClean="0"/>
              <a:t>-  </a:t>
            </a:r>
            <a:r>
              <a:rPr lang="nl-NL" sz="9600" dirty="0" smtClean="0"/>
              <a:t>+ CO</a:t>
            </a:r>
            <a:r>
              <a:rPr lang="nl-NL" sz="9600" baseline="-25000" dirty="0" smtClean="0"/>
              <a:t>2</a:t>
            </a:r>
            <a:r>
              <a:rPr lang="nl-NL" sz="9600" dirty="0" smtClean="0"/>
              <a:t> + H</a:t>
            </a:r>
            <a:r>
              <a:rPr lang="nl-NL" sz="9600" baseline="-25000" dirty="0" smtClean="0"/>
              <a:t>2</a:t>
            </a:r>
            <a:r>
              <a:rPr lang="nl-NL" sz="9600" dirty="0" smtClean="0"/>
              <a:t>O + Ca</a:t>
            </a:r>
            <a:r>
              <a:rPr lang="nl-NL" sz="9600" baseline="30000" dirty="0" smtClean="0"/>
              <a:t>2+</a:t>
            </a:r>
            <a:endParaRPr lang="nl-NL" sz="9600" dirty="0" smtClean="0"/>
          </a:p>
          <a:p>
            <a:endParaRPr lang="nl-NL" sz="7400" dirty="0"/>
          </a:p>
        </p:txBody>
      </p:sp>
      <p:sp>
        <p:nvSpPr>
          <p:cNvPr id="11" name="Tekstvak 10"/>
          <p:cNvSpPr txBox="1"/>
          <p:nvPr/>
        </p:nvSpPr>
        <p:spPr>
          <a:xfrm>
            <a:off x="6012160" y="357301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CaCO</a:t>
            </a:r>
            <a:r>
              <a:rPr lang="nl-NL" baseline="-25000" dirty="0" smtClean="0"/>
              <a:t>3</a:t>
            </a:r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6228184" y="1844824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Lost niet op dus </a:t>
            </a:r>
          </a:p>
          <a:p>
            <a:r>
              <a:rPr lang="nl-NL" dirty="0" smtClean="0"/>
              <a:t>geen losse ionen </a:t>
            </a:r>
            <a:endParaRPr lang="nl-NL" dirty="0"/>
          </a:p>
        </p:txBody>
      </p:sp>
      <p:sp>
        <p:nvSpPr>
          <p:cNvPr id="13" name="Tekstvak 12"/>
          <p:cNvSpPr txBox="1"/>
          <p:nvPr/>
        </p:nvSpPr>
        <p:spPr>
          <a:xfrm>
            <a:off x="6084168" y="2492896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Oplossing van </a:t>
            </a:r>
            <a:r>
              <a:rPr lang="nl-NL" dirty="0" err="1" smtClean="0"/>
              <a:t>ethaanzuur</a:t>
            </a:r>
            <a:endParaRPr lang="nl-NL" dirty="0"/>
          </a:p>
        </p:txBody>
      </p:sp>
      <p:sp>
        <p:nvSpPr>
          <p:cNvPr id="14" name="Tekstvak 13"/>
          <p:cNvSpPr txBox="1"/>
          <p:nvPr/>
        </p:nvSpPr>
        <p:spPr>
          <a:xfrm>
            <a:off x="6588224" y="285293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CH</a:t>
            </a:r>
            <a:r>
              <a:rPr lang="nl-NL" baseline="-25000" dirty="0" smtClean="0"/>
              <a:t>3</a:t>
            </a:r>
            <a:r>
              <a:rPr lang="nl-NL" dirty="0" smtClean="0"/>
              <a:t>COOH + H</a:t>
            </a:r>
            <a:r>
              <a:rPr lang="nl-NL" baseline="-25000" dirty="0" smtClean="0"/>
              <a:t>2</a:t>
            </a:r>
            <a:r>
              <a:rPr lang="nl-NL" dirty="0" smtClean="0"/>
              <a:t>O</a:t>
            </a:r>
          </a:p>
        </p:txBody>
      </p:sp>
      <p:sp>
        <p:nvSpPr>
          <p:cNvPr id="15" name="Tekstvak 14"/>
          <p:cNvSpPr txBox="1"/>
          <p:nvPr/>
        </p:nvSpPr>
        <p:spPr>
          <a:xfrm>
            <a:off x="5940152" y="321297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CH</a:t>
            </a:r>
            <a:r>
              <a:rPr lang="nl-NL" baseline="-25000" dirty="0" smtClean="0"/>
              <a:t>3</a:t>
            </a:r>
            <a:r>
              <a:rPr lang="nl-NL" dirty="0" smtClean="0"/>
              <a:t>COOH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pPr algn="l"/>
            <a:r>
              <a:rPr lang="nl-NL" sz="3200" dirty="0" smtClean="0"/>
              <a:t>Proef 2 koperoxide en zwavelzuur </a:t>
            </a:r>
            <a:r>
              <a:rPr lang="nl-NL" sz="3200" dirty="0" err="1" smtClean="0"/>
              <a:t>opl</a:t>
            </a:r>
            <a:endParaRPr lang="nl-NL" sz="3200" dirty="0"/>
          </a:p>
        </p:txBody>
      </p:sp>
      <p:sp>
        <p:nvSpPr>
          <p:cNvPr id="8" name="Tijdelijke aanduiding voor inhoud 7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nl-NL" sz="2800" dirty="0" smtClean="0"/>
              <a:t>	Deeltjes  </a:t>
            </a:r>
          </a:p>
          <a:p>
            <a:pPr lvl="1"/>
            <a:r>
              <a:rPr lang="nl-NL" sz="2400" dirty="0" err="1" smtClean="0"/>
              <a:t>CuO</a:t>
            </a:r>
            <a:endParaRPr lang="nl-NL" sz="2400" dirty="0" smtClean="0"/>
          </a:p>
          <a:p>
            <a:pPr lvl="1"/>
            <a:r>
              <a:rPr lang="nl-NL" sz="2400" dirty="0" smtClean="0"/>
              <a:t> H</a:t>
            </a:r>
            <a:r>
              <a:rPr lang="nl-NL" sz="2400" baseline="-25000" dirty="0" smtClean="0"/>
              <a:t>3</a:t>
            </a:r>
            <a:r>
              <a:rPr lang="nl-NL" sz="2400" dirty="0" smtClean="0"/>
              <a:t>O</a:t>
            </a:r>
            <a:r>
              <a:rPr lang="nl-NL" sz="2400" baseline="30000" dirty="0" smtClean="0"/>
              <a:t>+</a:t>
            </a:r>
            <a:r>
              <a:rPr lang="nl-NL" sz="2400" dirty="0" smtClean="0"/>
              <a:t>   en SO</a:t>
            </a:r>
            <a:r>
              <a:rPr lang="nl-NL" sz="2400" baseline="-25000" dirty="0" smtClean="0"/>
              <a:t>4</a:t>
            </a:r>
            <a:r>
              <a:rPr lang="nl-NL" sz="2400" baseline="30000" dirty="0" smtClean="0"/>
              <a:t>2─</a:t>
            </a:r>
            <a:endParaRPr lang="nl-NL" sz="2400" dirty="0" smtClean="0"/>
          </a:p>
          <a:p>
            <a:pPr lvl="1">
              <a:buNone/>
            </a:pPr>
            <a:r>
              <a:rPr lang="nl-NL" sz="2400" dirty="0" err="1" smtClean="0"/>
              <a:t>CuO</a:t>
            </a:r>
            <a:r>
              <a:rPr lang="nl-NL" sz="2400" dirty="0" smtClean="0"/>
              <a:t> bevat de base O</a:t>
            </a:r>
            <a:r>
              <a:rPr lang="nl-NL" sz="2400" baseline="30000" dirty="0" smtClean="0"/>
              <a:t>2-</a:t>
            </a:r>
            <a:r>
              <a:rPr lang="nl-NL" sz="2400" dirty="0" smtClean="0"/>
              <a:t>  en kan dus 2 H</a:t>
            </a:r>
            <a:r>
              <a:rPr lang="nl-NL" sz="2400" baseline="30000" dirty="0" smtClean="0"/>
              <a:t>+</a:t>
            </a:r>
            <a:r>
              <a:rPr lang="nl-NL" sz="2400" dirty="0" smtClean="0"/>
              <a:t> opnemen</a:t>
            </a:r>
          </a:p>
          <a:p>
            <a:pPr lvl="1">
              <a:buNone/>
            </a:pPr>
            <a:r>
              <a:rPr lang="nl-NL" sz="2400" dirty="0" smtClean="0"/>
              <a:t>	</a:t>
            </a:r>
            <a:r>
              <a:rPr lang="nl-NL" sz="2400" dirty="0" err="1" smtClean="0"/>
              <a:t>CuO</a:t>
            </a:r>
            <a:r>
              <a:rPr lang="nl-NL" sz="2400" dirty="0" smtClean="0"/>
              <a:t>  + 2 H</a:t>
            </a:r>
            <a:r>
              <a:rPr lang="nl-NL" sz="2400" baseline="-25000" dirty="0" smtClean="0"/>
              <a:t>3</a:t>
            </a:r>
            <a:r>
              <a:rPr lang="nl-NL" sz="2400" dirty="0" smtClean="0"/>
              <a:t>O</a:t>
            </a:r>
            <a:r>
              <a:rPr lang="nl-NL" sz="2400" baseline="30000" dirty="0" smtClean="0"/>
              <a:t>+</a:t>
            </a:r>
            <a:r>
              <a:rPr lang="nl-NL" sz="2400" dirty="0" smtClean="0"/>
              <a:t>   →    Cu</a:t>
            </a:r>
            <a:r>
              <a:rPr lang="nl-NL" sz="2400" baseline="30000" dirty="0" smtClean="0"/>
              <a:t>2+</a:t>
            </a:r>
            <a:r>
              <a:rPr lang="nl-NL" sz="2400" dirty="0" smtClean="0"/>
              <a:t>  + 3 H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O</a:t>
            </a:r>
          </a:p>
          <a:p>
            <a:pPr lvl="1">
              <a:buNone/>
            </a:pPr>
            <a:endParaRPr lang="nl-NL" sz="2400" dirty="0" smtClean="0"/>
          </a:p>
          <a:p>
            <a:pPr>
              <a:buNone/>
            </a:pPr>
            <a:endParaRPr lang="nl-NL" sz="2800" dirty="0" smtClean="0"/>
          </a:p>
          <a:p>
            <a:pPr>
              <a:buNone/>
            </a:pPr>
            <a:r>
              <a:rPr lang="nl-NL" sz="2800" dirty="0" smtClean="0"/>
              <a:t>	Deeltjes  </a:t>
            </a:r>
          </a:p>
          <a:p>
            <a:pPr lvl="1"/>
            <a:r>
              <a:rPr lang="nl-NL" sz="2400" dirty="0" smtClean="0"/>
              <a:t>Na</a:t>
            </a:r>
            <a:r>
              <a:rPr lang="nl-NL" sz="2400" baseline="30000" dirty="0" smtClean="0"/>
              <a:t>+</a:t>
            </a:r>
            <a:r>
              <a:rPr lang="nl-NL" sz="2400" dirty="0" smtClean="0"/>
              <a:t>  en  CH</a:t>
            </a:r>
            <a:r>
              <a:rPr lang="nl-NL" sz="2400" baseline="-25000" dirty="0" smtClean="0"/>
              <a:t>3</a:t>
            </a:r>
            <a:r>
              <a:rPr lang="nl-NL" sz="2400" dirty="0" smtClean="0"/>
              <a:t>COO</a:t>
            </a:r>
            <a:r>
              <a:rPr lang="nl-NL" sz="2400" baseline="30000" dirty="0" smtClean="0"/>
              <a:t>- </a:t>
            </a:r>
            <a:endParaRPr lang="nl-NL" sz="2400" dirty="0" smtClean="0"/>
          </a:p>
          <a:p>
            <a:pPr lvl="1"/>
            <a:r>
              <a:rPr lang="nl-NL" sz="2400" dirty="0" smtClean="0"/>
              <a:t> H</a:t>
            </a:r>
            <a:r>
              <a:rPr lang="nl-NL" sz="2400" baseline="-25000" dirty="0" smtClean="0"/>
              <a:t>3</a:t>
            </a:r>
            <a:r>
              <a:rPr lang="nl-NL" sz="2400" dirty="0" smtClean="0"/>
              <a:t>O</a:t>
            </a:r>
            <a:r>
              <a:rPr lang="nl-NL" sz="2400" baseline="30000" dirty="0" smtClean="0"/>
              <a:t>+</a:t>
            </a:r>
            <a:r>
              <a:rPr lang="nl-NL" sz="2400" dirty="0" smtClean="0"/>
              <a:t>   en Cl</a:t>
            </a:r>
            <a:r>
              <a:rPr lang="nl-NL" sz="2400" baseline="30000" dirty="0" smtClean="0"/>
              <a:t>─</a:t>
            </a:r>
            <a:endParaRPr lang="nl-NL" sz="2400" dirty="0" smtClean="0"/>
          </a:p>
          <a:p>
            <a:pPr lvl="1">
              <a:buNone/>
            </a:pPr>
            <a:r>
              <a:rPr lang="nl-NL" sz="2400" dirty="0" smtClean="0"/>
              <a:t> CH</a:t>
            </a:r>
            <a:r>
              <a:rPr lang="nl-NL" sz="2400" baseline="-25000" dirty="0" smtClean="0"/>
              <a:t>3</a:t>
            </a:r>
            <a:r>
              <a:rPr lang="nl-NL" sz="2400" dirty="0" smtClean="0"/>
              <a:t>COO</a:t>
            </a:r>
            <a:r>
              <a:rPr lang="nl-NL" sz="2400" baseline="30000" dirty="0" smtClean="0"/>
              <a:t>- </a:t>
            </a:r>
            <a:r>
              <a:rPr lang="nl-NL" sz="2400" dirty="0" smtClean="0"/>
              <a:t> kan 1 H</a:t>
            </a:r>
            <a:r>
              <a:rPr lang="nl-NL" sz="2400" baseline="30000" dirty="0" smtClean="0"/>
              <a:t>+</a:t>
            </a:r>
            <a:r>
              <a:rPr lang="nl-NL" sz="2400" dirty="0" smtClean="0"/>
              <a:t> opnemen</a:t>
            </a:r>
          </a:p>
          <a:p>
            <a:pPr lvl="1">
              <a:buNone/>
            </a:pPr>
            <a:r>
              <a:rPr lang="nl-NL" sz="2400" dirty="0" smtClean="0"/>
              <a:t>	 CH</a:t>
            </a:r>
            <a:r>
              <a:rPr lang="nl-NL" sz="2400" baseline="-25000" dirty="0" smtClean="0"/>
              <a:t>3</a:t>
            </a:r>
            <a:r>
              <a:rPr lang="nl-NL" sz="2400" dirty="0" smtClean="0"/>
              <a:t>COO</a:t>
            </a:r>
            <a:r>
              <a:rPr lang="nl-NL" sz="2400" baseline="30000" dirty="0" smtClean="0"/>
              <a:t>- </a:t>
            </a:r>
            <a:r>
              <a:rPr lang="nl-NL" sz="2400" dirty="0" smtClean="0"/>
              <a:t>  +  H</a:t>
            </a:r>
            <a:r>
              <a:rPr lang="nl-NL" sz="2400" baseline="-25000" dirty="0" smtClean="0"/>
              <a:t>3</a:t>
            </a:r>
            <a:r>
              <a:rPr lang="nl-NL" sz="2400" dirty="0" smtClean="0"/>
              <a:t>O</a:t>
            </a:r>
            <a:r>
              <a:rPr lang="nl-NL" sz="2400" baseline="30000" dirty="0" smtClean="0"/>
              <a:t>+</a:t>
            </a:r>
            <a:r>
              <a:rPr lang="nl-NL" sz="2400" dirty="0" smtClean="0"/>
              <a:t>   →	CH</a:t>
            </a:r>
            <a:r>
              <a:rPr lang="nl-NL" sz="2400" baseline="-25000" dirty="0" smtClean="0"/>
              <a:t>3</a:t>
            </a:r>
            <a:r>
              <a:rPr lang="nl-NL" sz="2400" dirty="0" smtClean="0"/>
              <a:t>COOH +  H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O</a:t>
            </a:r>
          </a:p>
          <a:p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467544" y="3140968"/>
            <a:ext cx="7776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/>
              <a:t>Proef 3  oplossing natriumacetaat en zoutzuur</a:t>
            </a:r>
            <a:endParaRPr lang="nl-NL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 smtClean="0"/>
              <a:t>Proef 4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Natronloog</a:t>
            </a:r>
          </a:p>
          <a:p>
            <a:pPr lvl="1"/>
            <a:r>
              <a:rPr lang="nl-NL" dirty="0" smtClean="0"/>
              <a:t>Na</a:t>
            </a:r>
            <a:r>
              <a:rPr lang="nl-NL" baseline="30000" dirty="0" smtClean="0"/>
              <a:t>+</a:t>
            </a:r>
            <a:r>
              <a:rPr lang="nl-NL" dirty="0" smtClean="0"/>
              <a:t>  en OH</a:t>
            </a:r>
            <a:r>
              <a:rPr lang="nl-NL" baseline="30000" dirty="0" smtClean="0"/>
              <a:t>-</a:t>
            </a:r>
            <a:endParaRPr lang="nl-NL" dirty="0" smtClean="0"/>
          </a:p>
          <a:p>
            <a:r>
              <a:rPr lang="nl-NL" dirty="0" smtClean="0"/>
              <a:t>Ammoniumchloride oplossing</a:t>
            </a:r>
          </a:p>
          <a:p>
            <a:pPr lvl="1"/>
            <a:r>
              <a:rPr lang="nl-NL" dirty="0" smtClean="0"/>
              <a:t>NH</a:t>
            </a:r>
            <a:r>
              <a:rPr lang="nl-NL" baseline="-25000" dirty="0" smtClean="0"/>
              <a:t>4</a:t>
            </a:r>
            <a:r>
              <a:rPr lang="nl-NL" baseline="30000" dirty="0" smtClean="0"/>
              <a:t>+</a:t>
            </a:r>
            <a:r>
              <a:rPr lang="nl-NL" baseline="-25000" dirty="0" smtClean="0"/>
              <a:t> </a:t>
            </a:r>
            <a:r>
              <a:rPr lang="nl-NL" dirty="0" smtClean="0"/>
              <a:t>   en  Cl</a:t>
            </a:r>
            <a:r>
              <a:rPr lang="nl-NL" baseline="30000" dirty="0" smtClean="0"/>
              <a:t>-</a:t>
            </a:r>
          </a:p>
          <a:p>
            <a:pPr lvl="1">
              <a:buNone/>
            </a:pPr>
            <a:r>
              <a:rPr lang="nl-NL" baseline="30000" dirty="0" smtClean="0"/>
              <a:t>	</a:t>
            </a:r>
            <a:endParaRPr lang="nl-NL" dirty="0" smtClean="0"/>
          </a:p>
          <a:p>
            <a:pPr lvl="2"/>
            <a:r>
              <a:rPr lang="nl-NL" sz="2800" dirty="0" smtClean="0"/>
              <a:t>NH</a:t>
            </a:r>
            <a:r>
              <a:rPr lang="nl-NL" sz="2800" baseline="-25000" dirty="0" smtClean="0"/>
              <a:t>4</a:t>
            </a:r>
            <a:r>
              <a:rPr lang="nl-NL" sz="2800" baseline="30000" dirty="0" smtClean="0"/>
              <a:t>+</a:t>
            </a:r>
            <a:r>
              <a:rPr lang="nl-NL" sz="2800" baseline="-25000" dirty="0" smtClean="0"/>
              <a:t> </a:t>
            </a:r>
            <a:r>
              <a:rPr lang="nl-NL" sz="2800" dirty="0" smtClean="0"/>
              <a:t>+  OH</a:t>
            </a:r>
            <a:r>
              <a:rPr lang="nl-NL" sz="2800" baseline="30000" dirty="0" smtClean="0"/>
              <a:t>-</a:t>
            </a:r>
            <a:r>
              <a:rPr lang="nl-NL" sz="2800" dirty="0" smtClean="0"/>
              <a:t>  → NH</a:t>
            </a:r>
            <a:r>
              <a:rPr lang="nl-NL" sz="2800" baseline="-25000" dirty="0" smtClean="0"/>
              <a:t>3</a:t>
            </a:r>
            <a:r>
              <a:rPr lang="nl-NL" sz="2800" dirty="0" smtClean="0"/>
              <a:t>  +  H</a:t>
            </a:r>
            <a:r>
              <a:rPr lang="nl-NL" sz="2800" baseline="-25000" dirty="0" smtClean="0"/>
              <a:t>2</a:t>
            </a:r>
            <a:r>
              <a:rPr lang="nl-NL" sz="2800" dirty="0" smtClean="0"/>
              <a:t>O</a:t>
            </a:r>
            <a:endParaRPr lang="nl-NL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nl-NL" dirty="0" smtClean="0"/>
              <a:t>Proef 5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nl-NL" dirty="0" smtClean="0"/>
              <a:t>Gasontwikkeling</a:t>
            </a:r>
          </a:p>
          <a:p>
            <a:pPr lvl="1">
              <a:buNone/>
            </a:pPr>
            <a:r>
              <a:rPr lang="nl-NL" dirty="0" smtClean="0"/>
              <a:t>    CO</a:t>
            </a:r>
            <a:r>
              <a:rPr lang="nl-NL" baseline="-25000" dirty="0" smtClean="0"/>
              <a:t>3</a:t>
            </a:r>
            <a:r>
              <a:rPr lang="nl-NL" baseline="30000" dirty="0" smtClean="0"/>
              <a:t>2-</a:t>
            </a:r>
            <a:r>
              <a:rPr lang="nl-NL" dirty="0" smtClean="0"/>
              <a:t>   +  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     → CO</a:t>
            </a:r>
            <a:r>
              <a:rPr lang="nl-NL" baseline="-25000" dirty="0" smtClean="0"/>
              <a:t>2</a:t>
            </a:r>
            <a:r>
              <a:rPr lang="nl-NL" dirty="0" smtClean="0"/>
              <a:t>  + 2H</a:t>
            </a:r>
            <a:r>
              <a:rPr lang="nl-NL" baseline="-25000" dirty="0" smtClean="0"/>
              <a:t>2</a:t>
            </a:r>
            <a:r>
              <a:rPr lang="nl-NL" dirty="0" smtClean="0"/>
              <a:t>O</a:t>
            </a:r>
          </a:p>
          <a:p>
            <a:pPr lvl="1">
              <a:buNone/>
            </a:pPr>
            <a:r>
              <a:rPr lang="nl-NL" dirty="0" smtClean="0"/>
              <a:t>			dus Natriumcarbonaat</a:t>
            </a:r>
            <a:r>
              <a:rPr lang="nl-NL" baseline="30000" dirty="0" smtClean="0"/>
              <a:t>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nl-NL" dirty="0" smtClean="0"/>
              <a:t>Oplossing ruikt naar azijn</a:t>
            </a:r>
          </a:p>
          <a:p>
            <a:pPr marL="342900" lvl="1" indent="-342900">
              <a:buNone/>
            </a:pPr>
            <a:r>
              <a:rPr lang="nl-NL" dirty="0" smtClean="0"/>
              <a:t>          CH</a:t>
            </a:r>
            <a:r>
              <a:rPr lang="nl-NL" baseline="-25000" dirty="0" smtClean="0"/>
              <a:t>3</a:t>
            </a:r>
            <a:r>
              <a:rPr lang="nl-NL" dirty="0" smtClean="0"/>
              <a:t>COO</a:t>
            </a:r>
            <a:r>
              <a:rPr lang="nl-NL" baseline="30000" dirty="0" smtClean="0"/>
              <a:t>- </a:t>
            </a:r>
            <a:r>
              <a:rPr lang="nl-NL" dirty="0" smtClean="0"/>
              <a:t>  +  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  →   CH</a:t>
            </a:r>
            <a:r>
              <a:rPr lang="nl-NL" baseline="-25000" dirty="0" smtClean="0"/>
              <a:t>3</a:t>
            </a:r>
            <a:r>
              <a:rPr lang="nl-NL" dirty="0" smtClean="0"/>
              <a:t>COOH +  H</a:t>
            </a:r>
            <a:r>
              <a:rPr lang="nl-NL" baseline="-25000" dirty="0" smtClean="0"/>
              <a:t>2</a:t>
            </a:r>
            <a:r>
              <a:rPr lang="nl-NL" dirty="0" smtClean="0"/>
              <a:t>O</a:t>
            </a:r>
          </a:p>
          <a:p>
            <a:pPr marL="342900" lvl="1" indent="-342900">
              <a:buNone/>
            </a:pPr>
            <a:r>
              <a:rPr lang="nl-NL" dirty="0" smtClean="0"/>
              <a:t>			 dus Natriumacetaat 	</a:t>
            </a:r>
          </a:p>
          <a:p>
            <a:r>
              <a:rPr lang="nl-NL" dirty="0" smtClean="0"/>
              <a:t>Geen van bovenstaande reacties  </a:t>
            </a:r>
          </a:p>
          <a:p>
            <a:pPr lvl="1">
              <a:buNone/>
            </a:pPr>
            <a:r>
              <a:rPr lang="nl-NL" dirty="0" smtClean="0"/>
              <a:t>			 dan Natriumsulfaat</a:t>
            </a:r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683568" y="836712"/>
            <a:ext cx="640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/>
              <a:t>Los de stof op en voeg zoutzuur toe</a:t>
            </a:r>
            <a:endParaRPr lang="nl-NL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l-NL" sz="3200" dirty="0" smtClean="0"/>
              <a:t>Proef 6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nl-NL" sz="3200" dirty="0" err="1" smtClean="0"/>
              <a:t>CuO</a:t>
            </a:r>
            <a:r>
              <a:rPr lang="nl-NL" sz="3200" dirty="0" smtClean="0"/>
              <a:t>  en zwavelzuuroplossing</a:t>
            </a:r>
          </a:p>
          <a:p>
            <a:pPr lvl="1"/>
            <a:r>
              <a:rPr lang="nl-NL" sz="3200" dirty="0" err="1" smtClean="0"/>
              <a:t>CuO</a:t>
            </a:r>
            <a:r>
              <a:rPr lang="nl-NL" sz="3200" dirty="0" smtClean="0"/>
              <a:t>  + 2 H</a:t>
            </a:r>
            <a:r>
              <a:rPr lang="nl-NL" sz="3200" baseline="-25000" dirty="0" smtClean="0"/>
              <a:t>3</a:t>
            </a:r>
            <a:r>
              <a:rPr lang="nl-NL" sz="3200" dirty="0" smtClean="0"/>
              <a:t>O</a:t>
            </a:r>
            <a:r>
              <a:rPr lang="nl-NL" sz="3200" baseline="30000" dirty="0" smtClean="0"/>
              <a:t>+</a:t>
            </a:r>
            <a:r>
              <a:rPr lang="nl-NL" sz="3200" dirty="0" smtClean="0"/>
              <a:t>   →    Cu</a:t>
            </a:r>
            <a:r>
              <a:rPr lang="nl-NL" sz="3200" baseline="30000" dirty="0" smtClean="0"/>
              <a:t>2+</a:t>
            </a:r>
            <a:r>
              <a:rPr lang="nl-NL" sz="3200" dirty="0" smtClean="0"/>
              <a:t>  + 3 H</a:t>
            </a:r>
            <a:r>
              <a:rPr lang="nl-NL" sz="3200" baseline="-25000" dirty="0" smtClean="0"/>
              <a:t>2</a:t>
            </a:r>
            <a:r>
              <a:rPr lang="nl-NL" sz="3200" dirty="0" smtClean="0"/>
              <a:t>O</a:t>
            </a:r>
          </a:p>
          <a:p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201</Words>
  <Application>Microsoft Office PowerPoint</Application>
  <PresentationFormat>Diavoorstelling (4:3)</PresentationFormat>
  <Paragraphs>88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Office-thema</vt:lpstr>
      <vt:lpstr>Zuur base reactie</vt:lpstr>
      <vt:lpstr>Zuur base reactie</vt:lpstr>
      <vt:lpstr>Proef 2 koperoxide en zwavelzuur opl</vt:lpstr>
      <vt:lpstr>Proef 4</vt:lpstr>
      <vt:lpstr>Proef 5 </vt:lpstr>
      <vt:lpstr>Proef 6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Zuur base reactie</dc:title>
  <dc:creator>Nelly Andela</dc:creator>
  <cp:lastModifiedBy>Nelly Andela</cp:lastModifiedBy>
  <cp:revision>10</cp:revision>
  <dcterms:created xsi:type="dcterms:W3CDTF">2015-11-24T13:09:59Z</dcterms:created>
  <dcterms:modified xsi:type="dcterms:W3CDTF">2015-12-03T16:28:11Z</dcterms:modified>
</cp:coreProperties>
</file>