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E6C13-1BB9-497F-8255-3D429EB65B05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F032-D2C4-4324-BF16-C2C5F87F8455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586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Aanpassen aan nieuwe </a:t>
            </a:r>
            <a:r>
              <a:rPr lang="nl-NL" dirty="0" err="1"/>
              <a:t>binas</a:t>
            </a:r>
            <a:r>
              <a:rPr lang="nl-NL" dirty="0"/>
              <a:t> want S ion </a:t>
            </a:r>
            <a:r>
              <a:rPr lang="nl-NL"/>
              <a:t>sterke base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F032-D2C4-4324-BF16-C2C5F87F8455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AA5C5-CCD0-44F1-A41D-4F182D0BA0F9}" type="datetimeFigureOut">
              <a:rPr lang="nl-NL" smtClean="0"/>
              <a:pPr/>
              <a:t>30-11-2021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E82D-B479-4232-B49F-585DB67A3C6E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nl-NL" dirty="0"/>
              <a:t>Zuur base reactie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576063"/>
          </a:xfrm>
        </p:spPr>
        <p:txBody>
          <a:bodyPr>
            <a:normAutofit fontScale="70000" lnSpcReduction="20000"/>
          </a:bodyPr>
          <a:lstStyle/>
          <a:p>
            <a:r>
              <a:rPr lang="nl-NL" dirty="0"/>
              <a:t>Zo doe je dat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993306"/>
          </a:xfrm>
        </p:spPr>
        <p:txBody>
          <a:bodyPr>
            <a:normAutofit fontScale="92500" lnSpcReduction="10000"/>
          </a:bodyPr>
          <a:lstStyle/>
          <a:p>
            <a:r>
              <a:rPr lang="nl-NL" sz="2000" dirty="0"/>
              <a:t>Schrijf op welke deeltjes aanwezig zijn (denk aan notitie bij sterk of zwak)</a:t>
            </a:r>
          </a:p>
          <a:p>
            <a:r>
              <a:rPr lang="nl-NL" sz="2000" dirty="0"/>
              <a:t>Wat is het zuur en wat is de base</a:t>
            </a:r>
          </a:p>
          <a:p>
            <a:pPr>
              <a:buNone/>
            </a:pPr>
            <a:endParaRPr lang="nl-NL" sz="2000" dirty="0"/>
          </a:p>
          <a:p>
            <a:pPr>
              <a:buNone/>
            </a:pPr>
            <a:endParaRPr lang="nl-NL" sz="2000" dirty="0"/>
          </a:p>
          <a:p>
            <a:r>
              <a:rPr lang="nl-NL" sz="2000" dirty="0"/>
              <a:t>Kijk in tabel 49 of het zuur hoger in de tabel staat dan de base.</a:t>
            </a:r>
          </a:p>
          <a:p>
            <a:pPr>
              <a:buNone/>
            </a:pPr>
            <a:endParaRPr lang="nl-NL" sz="1600" dirty="0"/>
          </a:p>
          <a:p>
            <a:r>
              <a:rPr lang="nl-NL" sz="2000" dirty="0"/>
              <a:t>Hoeveel H</a:t>
            </a:r>
            <a:r>
              <a:rPr lang="nl-NL" sz="2000" baseline="30000" dirty="0"/>
              <a:t>+</a:t>
            </a:r>
            <a:r>
              <a:rPr lang="nl-NL" sz="2000" dirty="0"/>
              <a:t> ionen kan het zuur per deeltje afstaan en hoeveel H</a:t>
            </a:r>
            <a:r>
              <a:rPr lang="nl-NL" sz="2000" baseline="30000" dirty="0"/>
              <a:t>+</a:t>
            </a:r>
            <a:r>
              <a:rPr lang="nl-NL" sz="2000" dirty="0"/>
              <a:t> ionen kan de base per deeltjes opnemen</a:t>
            </a:r>
          </a:p>
          <a:p>
            <a:r>
              <a:rPr lang="nl-NL" sz="2000" dirty="0"/>
              <a:t>Zo ja, stel de reactievergelijking op 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980729"/>
            <a:ext cx="4041775" cy="936104"/>
          </a:xfrm>
        </p:spPr>
        <p:txBody>
          <a:bodyPr>
            <a:normAutofit fontScale="70000" lnSpcReduction="20000"/>
          </a:bodyPr>
          <a:lstStyle/>
          <a:p>
            <a:r>
              <a:rPr lang="nl-NL" dirty="0"/>
              <a:t>Stel de vergelijking van de reactie tussen een oplossing </a:t>
            </a:r>
            <a:r>
              <a:rPr lang="nl-NL"/>
              <a:t>van waterstoffluoride </a:t>
            </a:r>
            <a:r>
              <a:rPr lang="nl-NL" dirty="0"/>
              <a:t>en natriumhydroxide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391471" cy="4137323"/>
          </a:xfrm>
        </p:spPr>
        <p:txBody>
          <a:bodyPr>
            <a:normAutofit fontScale="85000" lnSpcReduction="10000"/>
          </a:bodyPr>
          <a:lstStyle/>
          <a:p>
            <a:r>
              <a:rPr lang="nl-NL" sz="2000" dirty="0"/>
              <a:t>Waterstoffluoride oplossing</a:t>
            </a:r>
          </a:p>
          <a:p>
            <a:pPr lvl="1"/>
            <a:r>
              <a:rPr lang="nl-NL" dirty="0"/>
              <a:t>HF</a:t>
            </a:r>
          </a:p>
          <a:p>
            <a:pPr>
              <a:buNone/>
            </a:pPr>
            <a:r>
              <a:rPr lang="nl-NL" sz="2000" dirty="0"/>
              <a:t>	Natriumhydroxide oplossing</a:t>
            </a:r>
          </a:p>
          <a:p>
            <a:pPr lvl="1"/>
            <a:r>
              <a:rPr lang="nl-NL" dirty="0"/>
              <a:t>Na</a:t>
            </a:r>
            <a:r>
              <a:rPr lang="nl-NL" baseline="30000" dirty="0"/>
              <a:t>+</a:t>
            </a:r>
            <a:r>
              <a:rPr lang="nl-NL" dirty="0"/>
              <a:t>   en OH</a:t>
            </a:r>
            <a:r>
              <a:rPr lang="nl-NL" baseline="30000" dirty="0"/>
              <a:t>─</a:t>
            </a:r>
            <a:endParaRPr lang="nl-NL" dirty="0"/>
          </a:p>
          <a:p>
            <a:r>
              <a:rPr lang="nl-NL" sz="2000" dirty="0"/>
              <a:t>zuur 	</a:t>
            </a:r>
          </a:p>
          <a:p>
            <a:pPr>
              <a:buNone/>
            </a:pPr>
            <a:r>
              <a:rPr lang="nl-NL" sz="2000" dirty="0"/>
              <a:t> 	base</a:t>
            </a:r>
          </a:p>
          <a:p>
            <a:endParaRPr lang="nl-NL" sz="2000" dirty="0"/>
          </a:p>
          <a:p>
            <a:r>
              <a:rPr lang="nl-NL" dirty="0"/>
              <a:t>klopt</a:t>
            </a:r>
            <a:endParaRPr lang="nl-NL" sz="1200" dirty="0"/>
          </a:p>
          <a:p>
            <a:pPr>
              <a:buNone/>
            </a:pPr>
            <a:endParaRPr lang="nl-NL" sz="1200" dirty="0"/>
          </a:p>
          <a:p>
            <a:pPr>
              <a:buNone/>
            </a:pPr>
            <a:endParaRPr lang="nl-NL" sz="1200" dirty="0"/>
          </a:p>
          <a:p>
            <a:r>
              <a:rPr lang="nl-NL" sz="2000" dirty="0"/>
              <a:t>Het HF kan een H</a:t>
            </a:r>
            <a:r>
              <a:rPr lang="nl-NL" sz="2000" baseline="30000" dirty="0"/>
              <a:t>+</a:t>
            </a:r>
            <a:r>
              <a:rPr lang="nl-NL" sz="2000" dirty="0"/>
              <a:t>  afstaan. </a:t>
            </a:r>
          </a:p>
          <a:p>
            <a:pPr>
              <a:buNone/>
            </a:pPr>
            <a:r>
              <a:rPr lang="nl-NL" sz="2000" dirty="0"/>
              <a:t>	De base OH</a:t>
            </a:r>
            <a:r>
              <a:rPr lang="nl-NL" sz="2000" baseline="30000" dirty="0"/>
              <a:t>─</a:t>
            </a:r>
            <a:r>
              <a:rPr lang="nl-NL" sz="2000" dirty="0"/>
              <a:t>  kan een H</a:t>
            </a:r>
            <a:r>
              <a:rPr lang="nl-NL" sz="2000" baseline="30000" dirty="0"/>
              <a:t>+</a:t>
            </a:r>
            <a:r>
              <a:rPr lang="nl-NL" sz="2000" dirty="0"/>
              <a:t> opnemen</a:t>
            </a:r>
          </a:p>
          <a:p>
            <a:endParaRPr lang="nl-NL" sz="2000" dirty="0"/>
          </a:p>
          <a:p>
            <a:r>
              <a:rPr lang="nl-NL" sz="2000" dirty="0"/>
              <a:t> HF  +   OH</a:t>
            </a:r>
            <a:r>
              <a:rPr lang="nl-NL" sz="2000" baseline="30000" dirty="0"/>
              <a:t>─</a:t>
            </a:r>
            <a:r>
              <a:rPr lang="nl-NL" sz="2000" dirty="0"/>
              <a:t>  →       F</a:t>
            </a:r>
            <a:r>
              <a:rPr lang="nl-NL" sz="2000" baseline="30000" dirty="0"/>
              <a:t>-</a:t>
            </a:r>
            <a:r>
              <a:rPr lang="nl-NL" sz="2000" dirty="0"/>
              <a:t>   + H</a:t>
            </a:r>
            <a:r>
              <a:rPr lang="nl-NL" sz="2000" baseline="-25000" dirty="0"/>
              <a:t>2</a:t>
            </a:r>
            <a:r>
              <a:rPr lang="nl-NL" sz="2000" dirty="0"/>
              <a:t>O </a:t>
            </a:r>
            <a:r>
              <a:rPr lang="nl-NL" sz="2000" baseline="-25000" dirty="0"/>
              <a:t> </a:t>
            </a:r>
            <a:endParaRPr lang="nl-NL" sz="2000" dirty="0"/>
          </a:p>
          <a:p>
            <a:pPr>
              <a:buNone/>
            </a:pPr>
            <a:r>
              <a:rPr lang="nl-NL" sz="2000" dirty="0"/>
              <a:t>	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6084168" y="31409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HF 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6084168" y="34197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OH</a:t>
            </a:r>
            <a:r>
              <a:rPr lang="nl-NL" baseline="30000" dirty="0"/>
              <a:t>─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6653844" y="5453550"/>
            <a:ext cx="21602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6852770" y="5517232"/>
            <a:ext cx="132037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nl-NL" dirty="0"/>
              <a:t>Zuur base reactie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576063"/>
          </a:xfrm>
        </p:spPr>
        <p:txBody>
          <a:bodyPr/>
          <a:lstStyle/>
          <a:p>
            <a:r>
              <a:rPr lang="nl-NL" dirty="0"/>
              <a:t>Zo doe je dat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993306"/>
          </a:xfrm>
        </p:spPr>
        <p:txBody>
          <a:bodyPr>
            <a:normAutofit fontScale="92500" lnSpcReduction="20000"/>
          </a:bodyPr>
          <a:lstStyle/>
          <a:p>
            <a:r>
              <a:rPr lang="nl-NL" sz="2000" dirty="0"/>
              <a:t>Schrijf op welke deeltjes aanwezig zijn (denk aan notitie bij sterk of zwak)</a:t>
            </a:r>
          </a:p>
          <a:p>
            <a:pPr>
              <a:buNone/>
            </a:pPr>
            <a:endParaRPr lang="nl-NL" sz="1200" dirty="0"/>
          </a:p>
          <a:p>
            <a:pPr>
              <a:buNone/>
            </a:pPr>
            <a:endParaRPr lang="nl-NL" sz="1200" dirty="0"/>
          </a:p>
          <a:p>
            <a:pPr>
              <a:buNone/>
            </a:pPr>
            <a:endParaRPr lang="nl-NL" sz="1200" dirty="0"/>
          </a:p>
          <a:p>
            <a:r>
              <a:rPr lang="nl-NL" sz="2000" dirty="0"/>
              <a:t>Wat is het zuur en wat is de base</a:t>
            </a:r>
          </a:p>
          <a:p>
            <a:pPr>
              <a:buNone/>
            </a:pPr>
            <a:endParaRPr lang="nl-NL" sz="2000" dirty="0"/>
          </a:p>
          <a:p>
            <a:r>
              <a:rPr lang="nl-NL" sz="2000" dirty="0"/>
              <a:t>Kijk in tabel 49 of het zuur hoger in de tabel staat dan de base.</a:t>
            </a:r>
          </a:p>
          <a:p>
            <a:pPr>
              <a:buNone/>
            </a:pPr>
            <a:endParaRPr lang="nl-NL" sz="1600" dirty="0"/>
          </a:p>
          <a:p>
            <a:r>
              <a:rPr lang="nl-NL" sz="2000" dirty="0"/>
              <a:t>Hoeveel H</a:t>
            </a:r>
            <a:r>
              <a:rPr lang="nl-NL" sz="2000" baseline="30000" dirty="0"/>
              <a:t>+</a:t>
            </a:r>
            <a:r>
              <a:rPr lang="nl-NL" sz="2000" dirty="0"/>
              <a:t> ionen kan het zuur per deeltje afstaan en hoeveel H</a:t>
            </a:r>
            <a:r>
              <a:rPr lang="nl-NL" sz="2000" baseline="30000" dirty="0"/>
              <a:t>+</a:t>
            </a:r>
            <a:r>
              <a:rPr lang="nl-NL" sz="2000" dirty="0"/>
              <a:t> ionen kan de base per deeltjes opnemen</a:t>
            </a:r>
          </a:p>
          <a:p>
            <a:r>
              <a:rPr lang="nl-NL" sz="2000" dirty="0"/>
              <a:t>Stel de reactievergelijking op </a:t>
            </a:r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5" y="980729"/>
            <a:ext cx="4041775" cy="936104"/>
          </a:xfrm>
        </p:spPr>
        <p:txBody>
          <a:bodyPr>
            <a:normAutofit fontScale="85000" lnSpcReduction="10000"/>
          </a:bodyPr>
          <a:lstStyle/>
          <a:p>
            <a:r>
              <a:rPr lang="nl-NL" dirty="0"/>
              <a:t>Stel de vergelijking van de reactie tussen een oplossing van azijnzuur en natriumwaterstofsulfide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391471" cy="4137323"/>
          </a:xfrm>
        </p:spPr>
        <p:txBody>
          <a:bodyPr>
            <a:normAutofit fontScale="92500" lnSpcReduction="20000"/>
          </a:bodyPr>
          <a:lstStyle/>
          <a:p>
            <a:r>
              <a:rPr lang="nl-NL" sz="2000" dirty="0"/>
              <a:t>Azijnzuur oplossing</a:t>
            </a:r>
          </a:p>
          <a:p>
            <a:pPr lvl="1"/>
            <a:r>
              <a:rPr lang="nl-NL" dirty="0"/>
              <a:t>CH</a:t>
            </a:r>
            <a:r>
              <a:rPr lang="nl-NL" baseline="-25000" dirty="0"/>
              <a:t>3</a:t>
            </a:r>
            <a:r>
              <a:rPr lang="nl-NL" dirty="0"/>
              <a:t>COOH</a:t>
            </a:r>
          </a:p>
          <a:p>
            <a:pPr>
              <a:buNone/>
            </a:pPr>
            <a:r>
              <a:rPr lang="nl-NL" sz="2000" dirty="0"/>
              <a:t>	Natriumsulfide oplossing</a:t>
            </a:r>
          </a:p>
          <a:p>
            <a:pPr lvl="1"/>
            <a:r>
              <a:rPr lang="nl-NL" dirty="0"/>
              <a:t>Na</a:t>
            </a:r>
            <a:r>
              <a:rPr lang="nl-NL" baseline="30000" dirty="0"/>
              <a:t>+</a:t>
            </a:r>
            <a:r>
              <a:rPr lang="nl-NL" dirty="0"/>
              <a:t>   en HS</a:t>
            </a:r>
            <a:r>
              <a:rPr lang="nl-NL" baseline="30000" dirty="0"/>
              <a:t>─</a:t>
            </a:r>
            <a:endParaRPr lang="nl-NL" dirty="0"/>
          </a:p>
          <a:p>
            <a:endParaRPr lang="nl-NL" sz="2000" dirty="0"/>
          </a:p>
          <a:p>
            <a:r>
              <a:rPr lang="nl-NL" sz="2000" dirty="0"/>
              <a:t>zuur 	</a:t>
            </a:r>
          </a:p>
          <a:p>
            <a:pPr>
              <a:buNone/>
            </a:pPr>
            <a:r>
              <a:rPr lang="nl-NL" sz="2000" dirty="0"/>
              <a:t> 	base</a:t>
            </a:r>
          </a:p>
          <a:p>
            <a:endParaRPr lang="nl-NL" sz="900" dirty="0"/>
          </a:p>
          <a:p>
            <a:r>
              <a:rPr lang="nl-NL" sz="2000" dirty="0"/>
              <a:t>klopt</a:t>
            </a:r>
            <a:r>
              <a:rPr lang="nl-NL" sz="1200" dirty="0"/>
              <a:t>	</a:t>
            </a:r>
          </a:p>
          <a:p>
            <a:pPr>
              <a:buNone/>
            </a:pPr>
            <a:endParaRPr lang="nl-NL" sz="22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2000" dirty="0"/>
              <a:t>Het </a:t>
            </a:r>
            <a:r>
              <a:rPr lang="nl-NL" dirty="0"/>
              <a:t>CH</a:t>
            </a:r>
            <a:r>
              <a:rPr lang="nl-NL" baseline="-25000" dirty="0"/>
              <a:t>3</a:t>
            </a:r>
            <a:r>
              <a:rPr lang="nl-NL" dirty="0"/>
              <a:t>COOH </a:t>
            </a:r>
            <a:r>
              <a:rPr lang="nl-NL" sz="2000" dirty="0"/>
              <a:t>kan een H</a:t>
            </a:r>
            <a:r>
              <a:rPr lang="nl-NL" sz="2000" baseline="30000" dirty="0"/>
              <a:t>+</a:t>
            </a:r>
            <a:r>
              <a:rPr lang="nl-NL" sz="2000" dirty="0"/>
              <a:t>  afstaan. </a:t>
            </a:r>
          </a:p>
          <a:p>
            <a:pPr>
              <a:buNone/>
            </a:pPr>
            <a:r>
              <a:rPr lang="nl-NL" sz="2000" dirty="0"/>
              <a:t>	De base HS</a:t>
            </a:r>
            <a:r>
              <a:rPr lang="nl-NL" sz="2000" baseline="30000" dirty="0"/>
              <a:t>-</a:t>
            </a:r>
            <a:r>
              <a:rPr lang="nl-NL" sz="2000" dirty="0"/>
              <a:t>  kan  H</a:t>
            </a:r>
            <a:r>
              <a:rPr lang="nl-NL" sz="2000" baseline="30000" dirty="0"/>
              <a:t>+</a:t>
            </a:r>
            <a:r>
              <a:rPr lang="nl-NL" sz="2000" dirty="0"/>
              <a:t> opnemen</a:t>
            </a:r>
          </a:p>
          <a:p>
            <a:endParaRPr lang="nl-NL" sz="17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nl-NL" sz="2000" dirty="0"/>
              <a:t> </a:t>
            </a:r>
            <a:r>
              <a:rPr lang="nl-NL" dirty="0"/>
              <a:t>CH</a:t>
            </a:r>
            <a:r>
              <a:rPr lang="nl-NL" baseline="-25000" dirty="0"/>
              <a:t>3</a:t>
            </a:r>
            <a:r>
              <a:rPr lang="nl-NL" dirty="0"/>
              <a:t>COOH  </a:t>
            </a:r>
            <a:r>
              <a:rPr lang="nl-NL" sz="2000" dirty="0"/>
              <a:t>+H</a:t>
            </a:r>
            <a:r>
              <a:rPr lang="nl-NL" dirty="0"/>
              <a:t>S</a:t>
            </a:r>
            <a:r>
              <a:rPr lang="nl-NL" sz="2000" baseline="30000" dirty="0"/>
              <a:t>─</a:t>
            </a:r>
            <a:r>
              <a:rPr lang="nl-NL" sz="2000" dirty="0"/>
              <a:t>   </a:t>
            </a:r>
            <a:r>
              <a:rPr lang="nl-NL" sz="1800" dirty="0"/>
              <a:t>→ </a:t>
            </a:r>
            <a:r>
              <a:rPr lang="nl-NL" dirty="0"/>
              <a:t>CH</a:t>
            </a:r>
            <a:r>
              <a:rPr lang="nl-NL" baseline="-25000" dirty="0"/>
              <a:t>3</a:t>
            </a:r>
            <a:r>
              <a:rPr lang="nl-NL" dirty="0"/>
              <a:t>COO</a:t>
            </a:r>
            <a:r>
              <a:rPr lang="nl-NL" baseline="30000" dirty="0"/>
              <a:t>-</a:t>
            </a:r>
            <a:r>
              <a:rPr lang="nl-NL" dirty="0"/>
              <a:t>  </a:t>
            </a:r>
            <a:r>
              <a:rPr lang="nl-NL" sz="2000" dirty="0"/>
              <a:t>+ H</a:t>
            </a:r>
            <a:r>
              <a:rPr lang="nl-NL" sz="2000" baseline="-25000" dirty="0"/>
              <a:t>2</a:t>
            </a:r>
            <a:r>
              <a:rPr lang="nl-NL" dirty="0"/>
              <a:t>S</a:t>
            </a:r>
            <a:endParaRPr lang="nl-NL" sz="2000" dirty="0"/>
          </a:p>
          <a:p>
            <a:endParaRPr lang="nl-NL" sz="2000" dirty="0"/>
          </a:p>
        </p:txBody>
      </p:sp>
      <p:sp>
        <p:nvSpPr>
          <p:cNvPr id="10" name="Tekstvak 9"/>
          <p:cNvSpPr txBox="1"/>
          <p:nvPr/>
        </p:nvSpPr>
        <p:spPr>
          <a:xfrm>
            <a:off x="5580112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nl-NL" dirty="0"/>
              <a:t>CH</a:t>
            </a:r>
            <a:r>
              <a:rPr lang="nl-NL" baseline="-25000" dirty="0"/>
              <a:t>3</a:t>
            </a:r>
            <a:r>
              <a:rPr lang="nl-NL" dirty="0"/>
              <a:t>COOH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6012160" y="371703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HS</a:t>
            </a:r>
            <a:r>
              <a:rPr lang="nl-NL" baseline="30000" dirty="0"/>
              <a:t>─</a:t>
            </a:r>
            <a:endParaRPr lang="nl-NL" dirty="0"/>
          </a:p>
        </p:txBody>
      </p:sp>
      <p:sp>
        <p:nvSpPr>
          <p:cNvPr id="12" name="Rechthoek 11"/>
          <p:cNvSpPr/>
          <p:nvPr/>
        </p:nvSpPr>
        <p:spPr>
          <a:xfrm>
            <a:off x="8028384" y="5517232"/>
            <a:ext cx="86409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7092280" y="5445224"/>
            <a:ext cx="93610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  <p:bldP spid="11" grpId="0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277</Words>
  <Application>Microsoft Office PowerPoint</Application>
  <PresentationFormat>Diavoorstelling (4:3)</PresentationFormat>
  <Paragraphs>59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Office-thema</vt:lpstr>
      <vt:lpstr>Zuur base reactie</vt:lpstr>
      <vt:lpstr>Zuur base reactie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Zuur base reactie</dc:title>
  <dc:creator>Nelly Andela</dc:creator>
  <cp:lastModifiedBy>Gebruiker</cp:lastModifiedBy>
  <cp:revision>22</cp:revision>
  <dcterms:created xsi:type="dcterms:W3CDTF">2015-11-24T13:09:59Z</dcterms:created>
  <dcterms:modified xsi:type="dcterms:W3CDTF">2021-11-30T11:15:53Z</dcterms:modified>
</cp:coreProperties>
</file>