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9" r:id="rId4"/>
    <p:sldId id="257" r:id="rId5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9E267-3335-4D10-BD7A-2BABFDCE81B4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8F5E8-ED83-4684-922A-43D68126AF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94CD7-6A36-44C0-A7A4-6FEE8EE352FB}" type="datetimeFigureOut">
              <a:rPr lang="nl-NL" smtClean="0"/>
              <a:pPr/>
              <a:t>18-8-2020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4DC15-2191-40FF-9A5E-AE07FDD7FB0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nl-NL" dirty="0" smtClean="0"/>
              <a:t>Verband </a:t>
            </a:r>
            <a:r>
              <a:rPr lang="nl-NL" dirty="0" err="1" smtClean="0"/>
              <a:t>pH</a:t>
            </a:r>
            <a:r>
              <a:rPr lang="nl-NL" dirty="0" smtClean="0"/>
              <a:t> en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- 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1"/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</a:t>
            </a:r>
            <a:r>
              <a:rPr lang="nl-NL" dirty="0"/>
              <a:t> </a:t>
            </a:r>
            <a:r>
              <a:rPr lang="nl-NL" dirty="0" smtClean="0"/>
              <a:t>10</a:t>
            </a:r>
            <a:r>
              <a:rPr lang="nl-NL" baseline="30000" dirty="0" smtClean="0"/>
              <a:t>-pH</a:t>
            </a:r>
            <a:r>
              <a:rPr lang="nl-NL" dirty="0" smtClean="0"/>
              <a:t> </a:t>
            </a:r>
          </a:p>
          <a:p>
            <a:pPr lvl="1"/>
            <a:endParaRPr lang="nl-NL" dirty="0"/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3,56  </a:t>
            </a:r>
          </a:p>
          <a:p>
            <a:pPr lvl="2"/>
            <a:r>
              <a:rPr lang="nl-NL" dirty="0" smtClean="0"/>
              <a:t>Wat is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</a:t>
            </a:r>
          </a:p>
          <a:p>
            <a:pPr lvl="3"/>
            <a:r>
              <a:rPr lang="nl-NL" dirty="0" smtClean="0"/>
              <a:t>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 10</a:t>
            </a:r>
            <a:r>
              <a:rPr lang="nl-NL" baseline="30000" dirty="0" smtClean="0"/>
              <a:t>-pH</a:t>
            </a:r>
            <a:r>
              <a:rPr lang="nl-NL" dirty="0" smtClean="0"/>
              <a:t>  = </a:t>
            </a:r>
          </a:p>
          <a:p>
            <a:pPr lvl="2"/>
            <a:r>
              <a:rPr lang="nl-NL" dirty="0" smtClean="0"/>
              <a:t>Hoe zit het met significantie</a:t>
            </a:r>
          </a:p>
          <a:p>
            <a:pPr lvl="3"/>
            <a:r>
              <a:rPr lang="nl-NL" dirty="0" smtClean="0"/>
              <a:t>Alleen cijfers na de komma zijn significant bij </a:t>
            </a:r>
            <a:r>
              <a:rPr lang="nl-NL" dirty="0" err="1" smtClean="0"/>
              <a:t>pH</a:t>
            </a:r>
            <a:endParaRPr lang="nl-NL" dirty="0" smtClean="0"/>
          </a:p>
          <a:p>
            <a:pPr lvl="4"/>
            <a:r>
              <a:rPr lang="nl-NL" dirty="0" smtClean="0"/>
              <a:t>Dus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</a:t>
            </a:r>
          </a:p>
          <a:p>
            <a:pPr lvl="3"/>
            <a:endParaRPr lang="nl-NL" dirty="0"/>
          </a:p>
          <a:p>
            <a:pPr lvl="2"/>
            <a:endParaRPr lang="nl-NL" dirty="0" smtClean="0"/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lvl="1"/>
            <a:endParaRPr lang="nl-NL" dirty="0" smtClean="0"/>
          </a:p>
          <a:p>
            <a:pPr lvl="1"/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3923928" y="465313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10</a:t>
            </a:r>
            <a:r>
              <a:rPr lang="nl-NL" baseline="30000" dirty="0" smtClean="0"/>
              <a:t>-3,56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4716016" y="4653136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</a:t>
            </a:r>
            <a:r>
              <a:rPr lang="nl-NL" dirty="0"/>
              <a:t> 2,754 • 10</a:t>
            </a:r>
            <a:r>
              <a:rPr lang="nl-NL" baseline="30000" dirty="0"/>
              <a:t>-4</a:t>
            </a:r>
            <a:r>
              <a:rPr lang="nl-NL" dirty="0"/>
              <a:t> mol / L</a:t>
            </a:r>
          </a:p>
          <a:p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3771286" y="5799635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</a:t>
            </a:r>
            <a:r>
              <a:rPr lang="nl-NL" dirty="0"/>
              <a:t> </a:t>
            </a:r>
            <a:r>
              <a:rPr lang="nl-NL" dirty="0" smtClean="0"/>
              <a:t>2,8 </a:t>
            </a:r>
            <a:r>
              <a:rPr lang="nl-NL" dirty="0"/>
              <a:t>• 10</a:t>
            </a:r>
            <a:r>
              <a:rPr lang="nl-NL" baseline="30000" dirty="0"/>
              <a:t>-4</a:t>
            </a:r>
            <a:r>
              <a:rPr lang="nl-NL" dirty="0"/>
              <a:t> mol / L</a:t>
            </a:r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Zuurgraad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Zoutzuur  2,0 M</a:t>
            </a:r>
          </a:p>
          <a:p>
            <a:pPr lvl="1"/>
            <a:r>
              <a:rPr lang="nl-NL" dirty="0" err="1" smtClean="0"/>
              <a:t>HCl</a:t>
            </a:r>
            <a:r>
              <a:rPr lang="nl-NL" dirty="0" smtClean="0"/>
              <a:t>  + H</a:t>
            </a:r>
            <a:r>
              <a:rPr lang="nl-NL" baseline="-25000" dirty="0" smtClean="0"/>
              <a:t>2</a:t>
            </a:r>
            <a:r>
              <a:rPr lang="nl-NL" dirty="0" smtClean="0"/>
              <a:t>O   </a:t>
            </a:r>
            <a:r>
              <a:rPr lang="nl-NL" dirty="0" smtClean="0">
                <a:latin typeface="Arial"/>
                <a:cs typeface="Arial"/>
              </a:rPr>
              <a:t>→  H</a:t>
            </a:r>
            <a:r>
              <a:rPr lang="nl-NL" baseline="-25000" dirty="0" smtClean="0">
                <a:latin typeface="Arial"/>
                <a:cs typeface="Arial"/>
              </a:rPr>
              <a:t>3</a:t>
            </a:r>
            <a:r>
              <a:rPr lang="nl-NL" dirty="0" smtClean="0">
                <a:latin typeface="Arial"/>
                <a:cs typeface="Arial"/>
              </a:rPr>
              <a:t>O</a:t>
            </a:r>
            <a:r>
              <a:rPr lang="nl-NL" baseline="30000" dirty="0" smtClean="0">
                <a:latin typeface="Arial"/>
                <a:cs typeface="Arial"/>
              </a:rPr>
              <a:t>+</a:t>
            </a:r>
            <a:r>
              <a:rPr lang="nl-NL" dirty="0" smtClean="0">
                <a:latin typeface="Arial"/>
                <a:cs typeface="Arial"/>
              </a:rPr>
              <a:t>     + Cl</a:t>
            </a:r>
            <a:r>
              <a:rPr lang="nl-NL" baseline="30000" dirty="0" smtClean="0">
                <a:latin typeface="Arial"/>
                <a:cs typeface="Arial"/>
              </a:rPr>
              <a:t>-</a:t>
            </a:r>
            <a:r>
              <a:rPr lang="nl-NL" dirty="0" smtClean="0">
                <a:latin typeface="Arial"/>
                <a:cs typeface="Arial"/>
              </a:rPr>
              <a:t>    </a:t>
            </a:r>
            <a:endParaRPr lang="nl-NL" dirty="0" smtClean="0"/>
          </a:p>
          <a:p>
            <a:pPr lvl="1"/>
            <a:r>
              <a:rPr lang="nl-NL" dirty="0" err="1" smtClean="0"/>
              <a:t>pH</a:t>
            </a:r>
            <a:r>
              <a:rPr lang="nl-NL" dirty="0" smtClean="0"/>
              <a:t> = -log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]</a:t>
            </a:r>
          </a:p>
          <a:p>
            <a:pPr lvl="1">
              <a:buNone/>
            </a:pPr>
            <a:r>
              <a:rPr lang="nl-NL" dirty="0" smtClean="0"/>
              <a:t>		    = -log 2,0</a:t>
            </a:r>
          </a:p>
          <a:p>
            <a:pPr lvl="1">
              <a:buNone/>
            </a:pPr>
            <a:r>
              <a:rPr lang="nl-NL" dirty="0" smtClean="0"/>
              <a:t>            </a:t>
            </a:r>
            <a:r>
              <a:rPr lang="nl-NL" smtClean="0"/>
              <a:t>=  - 0,30</a:t>
            </a:r>
            <a:endParaRPr lang="nl-NL" dirty="0" smtClean="0"/>
          </a:p>
          <a:p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nl-NL" dirty="0" err="1" smtClean="0"/>
              <a:t>pH</a:t>
            </a:r>
            <a:r>
              <a:rPr lang="nl-NL" dirty="0" smtClean="0"/>
              <a:t> berekening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539552" y="1196752"/>
            <a:ext cx="4040188" cy="639762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752527"/>
          </a:xfrm>
        </p:spPr>
        <p:txBody>
          <a:bodyPr>
            <a:normAutofit fontScale="85000" lnSpcReduction="10000"/>
          </a:bodyPr>
          <a:lstStyle/>
          <a:p>
            <a:r>
              <a:rPr lang="nl-NL" sz="2800" dirty="0" smtClean="0"/>
              <a:t>Bereken aantal mol H</a:t>
            </a:r>
            <a:r>
              <a:rPr lang="nl-NL" sz="2800" baseline="-25000" dirty="0" smtClean="0"/>
              <a:t>3</a:t>
            </a:r>
            <a:r>
              <a:rPr lang="nl-NL" sz="2800" dirty="0" smtClean="0"/>
              <a:t>O</a:t>
            </a:r>
            <a:r>
              <a:rPr lang="nl-NL" sz="2800" baseline="30000" dirty="0" smtClean="0"/>
              <a:t>+</a:t>
            </a:r>
            <a:r>
              <a:rPr lang="nl-NL" sz="2800" dirty="0" smtClean="0"/>
              <a:t> bv met een verhoudingstabel.</a:t>
            </a:r>
          </a:p>
          <a:p>
            <a:endParaRPr lang="nl-NL" dirty="0"/>
          </a:p>
          <a:p>
            <a:endParaRPr lang="nl-NL" sz="1200" dirty="0" smtClean="0"/>
          </a:p>
          <a:p>
            <a:endParaRPr lang="nl-NL" sz="2800" dirty="0" smtClean="0"/>
          </a:p>
          <a:p>
            <a:endParaRPr lang="nl-NL" sz="3500" dirty="0"/>
          </a:p>
          <a:p>
            <a:r>
              <a:rPr lang="nl-NL" sz="2800" dirty="0" smtClean="0"/>
              <a:t>Bereken [H</a:t>
            </a:r>
            <a:r>
              <a:rPr lang="nl-NL" sz="2800" baseline="-25000" dirty="0" smtClean="0"/>
              <a:t>3</a:t>
            </a:r>
            <a:r>
              <a:rPr lang="nl-NL" sz="2800" dirty="0" smtClean="0"/>
              <a:t>O</a:t>
            </a:r>
            <a:r>
              <a:rPr lang="nl-NL" sz="2800" baseline="30000" dirty="0" smtClean="0"/>
              <a:t>+</a:t>
            </a:r>
            <a:r>
              <a:rPr lang="nl-NL" sz="2800" dirty="0" smtClean="0"/>
              <a:t> ] </a:t>
            </a:r>
          </a:p>
          <a:p>
            <a:endParaRPr lang="nl-NL" sz="2100" dirty="0"/>
          </a:p>
          <a:p>
            <a:r>
              <a:rPr lang="nl-NL" sz="2800" dirty="0" smtClean="0"/>
              <a:t>Bereken </a:t>
            </a:r>
            <a:r>
              <a:rPr lang="nl-NL" sz="2800" dirty="0" err="1" smtClean="0"/>
              <a:t>pH</a:t>
            </a:r>
            <a:endParaRPr lang="nl-NL" sz="2800" dirty="0" smtClean="0"/>
          </a:p>
          <a:p>
            <a:endParaRPr lang="nl-NL" sz="4200" dirty="0"/>
          </a:p>
          <a:p>
            <a:r>
              <a:rPr lang="nl-NL" dirty="0" smtClean="0"/>
              <a:t>Bepaal aantal significante cijfers </a:t>
            </a:r>
          </a:p>
          <a:p>
            <a:pPr>
              <a:buNone/>
            </a:pPr>
            <a:r>
              <a:rPr lang="nl-NL" sz="1700" dirty="0"/>
              <a:t>	</a:t>
            </a:r>
            <a:r>
              <a:rPr lang="nl-NL" sz="1700" dirty="0" smtClean="0"/>
              <a:t>(alleen cijfers achter de komma zijn significant)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>
          <a:xfrm>
            <a:off x="4716016" y="980728"/>
            <a:ext cx="4041775" cy="648072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We lossen 30 </a:t>
            </a:r>
            <a:r>
              <a:rPr lang="nl-NL" smtClean="0"/>
              <a:t>g </a:t>
            </a:r>
            <a:r>
              <a:rPr lang="nl-NL" smtClean="0"/>
              <a:t>salpeterzuur </a:t>
            </a:r>
            <a:r>
              <a:rPr lang="nl-NL" dirty="0" smtClean="0"/>
              <a:t>op in 20 liter water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/>
          <a:p>
            <a:r>
              <a:rPr lang="nl-NL" dirty="0" smtClean="0"/>
              <a:t>M(HNO</a:t>
            </a:r>
            <a:r>
              <a:rPr lang="nl-NL" baseline="-25000" dirty="0" smtClean="0"/>
              <a:t>3</a:t>
            </a:r>
            <a:r>
              <a:rPr lang="nl-NL" dirty="0" smtClean="0"/>
              <a:t>) =63,013 g / mol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sz="2800" dirty="0" smtClean="0"/>
          </a:p>
          <a:p>
            <a:r>
              <a:rPr lang="nl-NL" dirty="0" smtClean="0"/>
              <a:t>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=</a:t>
            </a:r>
          </a:p>
          <a:p>
            <a:endParaRPr lang="nl-NL" sz="1200" dirty="0"/>
          </a:p>
          <a:p>
            <a:r>
              <a:rPr lang="nl-NL" dirty="0" err="1" smtClean="0"/>
              <a:t>pH</a:t>
            </a:r>
            <a:r>
              <a:rPr lang="nl-NL" dirty="0" smtClean="0"/>
              <a:t> = - log [H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]   </a:t>
            </a:r>
          </a:p>
          <a:p>
            <a:endParaRPr lang="nl-NL" dirty="0"/>
          </a:p>
        </p:txBody>
      </p:sp>
      <p:graphicFrame>
        <p:nvGraphicFramePr>
          <p:cNvPr id="10" name="Tabel 9"/>
          <p:cNvGraphicFramePr>
            <a:graphicFrameLocks noGrp="1"/>
          </p:cNvGraphicFramePr>
          <p:nvPr/>
        </p:nvGraphicFramePr>
        <p:xfrm>
          <a:off x="5364088" y="2420888"/>
          <a:ext cx="223224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6124"/>
                <a:gridCol w="1116124"/>
              </a:tblGrid>
              <a:tr h="312035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12035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12035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kstvak 10"/>
          <p:cNvSpPr txBox="1"/>
          <p:nvPr/>
        </p:nvSpPr>
        <p:spPr>
          <a:xfrm>
            <a:off x="5724128" y="24115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6948264" y="23488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5868144" y="27809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6732240" y="278092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63,013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6948264" y="314096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30 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586814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5364088" y="364502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 =  </a:t>
            </a: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3573016"/>
            <a:ext cx="5810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kstvak 18"/>
          <p:cNvSpPr txBox="1"/>
          <p:nvPr/>
        </p:nvSpPr>
        <p:spPr>
          <a:xfrm>
            <a:off x="6372200" y="3645024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= 0,476 mol HNO</a:t>
            </a:r>
            <a:r>
              <a:rPr lang="nl-NL" sz="1400" baseline="-25000" dirty="0" smtClean="0"/>
              <a:t>3</a:t>
            </a:r>
            <a:r>
              <a:rPr lang="nl-NL" sz="1400" dirty="0" smtClean="0"/>
              <a:t> </a:t>
            </a:r>
            <a:endParaRPr lang="nl-NL" sz="1400" dirty="0"/>
          </a:p>
        </p:txBody>
      </p:sp>
      <p:sp>
        <p:nvSpPr>
          <p:cNvPr id="23" name="Tekstvak 22"/>
          <p:cNvSpPr txBox="1"/>
          <p:nvPr/>
        </p:nvSpPr>
        <p:spPr>
          <a:xfrm>
            <a:off x="6876256" y="414908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0,0238 mol / L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7164288" y="4797152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- log 0,0238 </a:t>
            </a:r>
            <a:endParaRPr lang="nl-NL" sz="2200" dirty="0"/>
          </a:p>
        </p:txBody>
      </p:sp>
      <p:sp>
        <p:nvSpPr>
          <p:cNvPr id="25" name="Tekstvak 24"/>
          <p:cNvSpPr txBox="1"/>
          <p:nvPr/>
        </p:nvSpPr>
        <p:spPr>
          <a:xfrm>
            <a:off x="5292080" y="6021288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pH</a:t>
            </a:r>
            <a:r>
              <a:rPr lang="nl-NL" sz="2200" dirty="0" smtClean="0"/>
              <a:t> = 1,62</a:t>
            </a:r>
            <a:endParaRPr lang="nl-NL" sz="22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77072"/>
            <a:ext cx="581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kstvak 26"/>
          <p:cNvSpPr txBox="1"/>
          <p:nvPr/>
        </p:nvSpPr>
        <p:spPr>
          <a:xfrm>
            <a:off x="5076056" y="5229200"/>
            <a:ext cx="2016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pH</a:t>
            </a:r>
            <a:r>
              <a:rPr lang="nl-NL" sz="2200" dirty="0" smtClean="0"/>
              <a:t> = 1,6233</a:t>
            </a:r>
            <a:endParaRPr lang="nl-NL" sz="2200" dirty="0"/>
          </a:p>
        </p:txBody>
      </p:sp>
      <p:sp>
        <p:nvSpPr>
          <p:cNvPr id="22" name="Tekstvak 21"/>
          <p:cNvSpPr txBox="1"/>
          <p:nvPr/>
        </p:nvSpPr>
        <p:spPr>
          <a:xfrm>
            <a:off x="8028384" y="3645024"/>
            <a:ext cx="1115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Verhouding  1 : 1</a:t>
            </a:r>
            <a:endParaRPr lang="nl-NL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3" grpId="0"/>
      <p:bldP spid="24" grpId="0"/>
      <p:bldP spid="25" grpId="0"/>
      <p:bldP spid="27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nl-NL" dirty="0" err="1" smtClean="0"/>
              <a:t>pOH</a:t>
            </a:r>
            <a:r>
              <a:rPr lang="nl-NL" dirty="0" smtClean="0"/>
              <a:t> berekening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idx="1"/>
          </p:nvPr>
        </p:nvSpPr>
        <p:spPr>
          <a:xfrm>
            <a:off x="539552" y="1196752"/>
            <a:ext cx="4040188" cy="639762"/>
          </a:xfrm>
        </p:spPr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752527"/>
          </a:xfrm>
        </p:spPr>
        <p:txBody>
          <a:bodyPr>
            <a:normAutofit fontScale="85000" lnSpcReduction="10000"/>
          </a:bodyPr>
          <a:lstStyle/>
          <a:p>
            <a:r>
              <a:rPr lang="nl-NL" sz="2800" dirty="0" smtClean="0"/>
              <a:t>Bereken aantal mol OH</a:t>
            </a:r>
            <a:r>
              <a:rPr lang="nl-NL" sz="2800" baseline="30000" dirty="0" smtClean="0"/>
              <a:t>-</a:t>
            </a:r>
            <a:r>
              <a:rPr lang="nl-NL" sz="2800" dirty="0" smtClean="0"/>
              <a:t> bv met een verhoudingstabel.</a:t>
            </a:r>
          </a:p>
          <a:p>
            <a:endParaRPr lang="nl-NL" dirty="0"/>
          </a:p>
          <a:p>
            <a:endParaRPr lang="nl-NL" sz="1200" dirty="0" smtClean="0"/>
          </a:p>
          <a:p>
            <a:endParaRPr lang="nl-NL" sz="2800" dirty="0" smtClean="0"/>
          </a:p>
          <a:p>
            <a:endParaRPr lang="nl-NL" sz="3500" dirty="0"/>
          </a:p>
          <a:p>
            <a:r>
              <a:rPr lang="nl-NL" sz="2800" dirty="0" smtClean="0"/>
              <a:t>Bereken [OH</a:t>
            </a:r>
            <a:r>
              <a:rPr lang="nl-NL" sz="2800" baseline="30000" dirty="0" smtClean="0"/>
              <a:t>-</a:t>
            </a:r>
            <a:r>
              <a:rPr lang="nl-NL" sz="2800" dirty="0" smtClean="0"/>
              <a:t> ] </a:t>
            </a:r>
          </a:p>
          <a:p>
            <a:endParaRPr lang="nl-NL" sz="2100" dirty="0"/>
          </a:p>
          <a:p>
            <a:r>
              <a:rPr lang="nl-NL" sz="2800" dirty="0" smtClean="0"/>
              <a:t>Bereken </a:t>
            </a:r>
            <a:r>
              <a:rPr lang="nl-NL" sz="2800" dirty="0" err="1" smtClean="0"/>
              <a:t>pOH</a:t>
            </a:r>
            <a:endParaRPr lang="nl-NL" sz="2800" dirty="0" smtClean="0"/>
          </a:p>
          <a:p>
            <a:endParaRPr lang="nl-NL" sz="4200" dirty="0"/>
          </a:p>
          <a:p>
            <a:r>
              <a:rPr lang="nl-NL" dirty="0" smtClean="0"/>
              <a:t>Bepaal aantal significante cijfers </a:t>
            </a:r>
          </a:p>
          <a:p>
            <a:pPr>
              <a:buNone/>
            </a:pPr>
            <a:r>
              <a:rPr lang="nl-NL" sz="1700" dirty="0"/>
              <a:t>	</a:t>
            </a:r>
            <a:r>
              <a:rPr lang="nl-NL" sz="1700" dirty="0" smtClean="0"/>
              <a:t>(alleen cijfers achter de komma zijn significant)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type="body" sz="quarter" idx="3"/>
          </p:nvPr>
        </p:nvSpPr>
        <p:spPr>
          <a:xfrm>
            <a:off x="4716016" y="980728"/>
            <a:ext cx="4041775" cy="648072"/>
          </a:xfrm>
        </p:spPr>
        <p:txBody>
          <a:bodyPr>
            <a:normAutofit fontScale="85000" lnSpcReduction="10000"/>
          </a:bodyPr>
          <a:lstStyle/>
          <a:p>
            <a:r>
              <a:rPr lang="nl-NL" dirty="0" smtClean="0"/>
              <a:t>We lossen 5,45 g natriumhydroxide op in 3,00 liter water</a:t>
            </a:r>
            <a:endParaRPr lang="nl-NL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/>
          <a:p>
            <a:r>
              <a:rPr lang="nl-NL" dirty="0" smtClean="0"/>
              <a:t>M(</a:t>
            </a:r>
            <a:r>
              <a:rPr lang="nl-NL" dirty="0" err="1" smtClean="0"/>
              <a:t>NaOH</a:t>
            </a:r>
            <a:r>
              <a:rPr lang="nl-NL" dirty="0" smtClean="0"/>
              <a:t>) =39,997 g / mol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sz="3200" dirty="0" smtClean="0"/>
          </a:p>
          <a:p>
            <a:r>
              <a:rPr lang="nl-NL" dirty="0" smtClean="0"/>
              <a:t>[OH</a:t>
            </a:r>
            <a:r>
              <a:rPr lang="nl-NL" baseline="30000" dirty="0" smtClean="0"/>
              <a:t>-</a:t>
            </a:r>
            <a:r>
              <a:rPr lang="nl-NL" dirty="0" smtClean="0"/>
              <a:t> ] =</a:t>
            </a:r>
          </a:p>
          <a:p>
            <a:endParaRPr lang="nl-NL" sz="1200" dirty="0"/>
          </a:p>
          <a:p>
            <a:r>
              <a:rPr lang="nl-NL" dirty="0" err="1" smtClean="0"/>
              <a:t>pOH</a:t>
            </a:r>
            <a:r>
              <a:rPr lang="nl-NL" dirty="0" smtClean="0"/>
              <a:t> = - log[OH</a:t>
            </a:r>
            <a:r>
              <a:rPr lang="nl-NL" baseline="30000" dirty="0" smtClean="0"/>
              <a:t>-</a:t>
            </a:r>
            <a:r>
              <a:rPr lang="nl-NL" dirty="0" smtClean="0"/>
              <a:t>]   </a:t>
            </a:r>
          </a:p>
          <a:p>
            <a:endParaRPr lang="nl-NL" dirty="0"/>
          </a:p>
        </p:txBody>
      </p:sp>
      <p:graphicFrame>
        <p:nvGraphicFramePr>
          <p:cNvPr id="10" name="Tabel 9"/>
          <p:cNvGraphicFramePr>
            <a:graphicFrameLocks noGrp="1"/>
          </p:cNvGraphicFramePr>
          <p:nvPr/>
        </p:nvGraphicFramePr>
        <p:xfrm>
          <a:off x="5364088" y="2420888"/>
          <a:ext cx="23279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3960"/>
                <a:gridCol w="1163960"/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kstvak 10"/>
          <p:cNvSpPr txBox="1"/>
          <p:nvPr/>
        </p:nvSpPr>
        <p:spPr>
          <a:xfrm>
            <a:off x="5724128" y="241159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mol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6948264" y="234888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g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5868144" y="278092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6732240" y="2780928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39,997</a:t>
            </a:r>
            <a:endParaRPr lang="nl-NL" dirty="0"/>
          </a:p>
        </p:txBody>
      </p:sp>
      <p:sp>
        <p:nvSpPr>
          <p:cNvPr id="15" name="Tekstvak 14"/>
          <p:cNvSpPr txBox="1"/>
          <p:nvPr/>
        </p:nvSpPr>
        <p:spPr>
          <a:xfrm>
            <a:off x="6948264" y="314096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5,45 </a:t>
            </a:r>
            <a:endParaRPr lang="nl-NL" dirty="0"/>
          </a:p>
        </p:txBody>
      </p:sp>
      <p:sp>
        <p:nvSpPr>
          <p:cNvPr id="16" name="Tekstvak 15"/>
          <p:cNvSpPr txBox="1"/>
          <p:nvPr/>
        </p:nvSpPr>
        <p:spPr>
          <a:xfrm>
            <a:off x="5868144" y="31409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17" name="Tekstvak 16"/>
          <p:cNvSpPr txBox="1"/>
          <p:nvPr/>
        </p:nvSpPr>
        <p:spPr>
          <a:xfrm>
            <a:off x="5580112" y="3635732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? =  </a:t>
            </a:r>
            <a:endParaRPr lang="nl-NL" dirty="0"/>
          </a:p>
        </p:txBody>
      </p:sp>
      <p:sp>
        <p:nvSpPr>
          <p:cNvPr id="19" name="Tekstvak 18"/>
          <p:cNvSpPr txBox="1"/>
          <p:nvPr/>
        </p:nvSpPr>
        <p:spPr>
          <a:xfrm>
            <a:off x="6660232" y="3645024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= 0,13626 mol</a:t>
            </a:r>
            <a:endParaRPr lang="nl-NL" sz="1400" dirty="0"/>
          </a:p>
        </p:txBody>
      </p:sp>
      <p:sp>
        <p:nvSpPr>
          <p:cNvPr id="23" name="Tekstvak 22"/>
          <p:cNvSpPr txBox="1"/>
          <p:nvPr/>
        </p:nvSpPr>
        <p:spPr>
          <a:xfrm>
            <a:off x="6876256" y="422108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0,045420 mol / L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7020272" y="4797152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smtClean="0"/>
              <a:t>= - log 0,045420 </a:t>
            </a:r>
            <a:endParaRPr lang="nl-NL" sz="2200" dirty="0"/>
          </a:p>
        </p:txBody>
      </p:sp>
      <p:sp>
        <p:nvSpPr>
          <p:cNvPr id="25" name="Tekstvak 24"/>
          <p:cNvSpPr txBox="1"/>
          <p:nvPr/>
        </p:nvSpPr>
        <p:spPr>
          <a:xfrm>
            <a:off x="5292080" y="6021288"/>
            <a:ext cx="18722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pOH</a:t>
            </a:r>
            <a:r>
              <a:rPr lang="nl-NL" sz="2200" dirty="0" smtClean="0"/>
              <a:t> = 1,343</a:t>
            </a:r>
            <a:endParaRPr lang="nl-NL" sz="2200" dirty="0"/>
          </a:p>
        </p:txBody>
      </p:sp>
      <p:sp>
        <p:nvSpPr>
          <p:cNvPr id="27" name="Tekstvak 26"/>
          <p:cNvSpPr txBox="1"/>
          <p:nvPr/>
        </p:nvSpPr>
        <p:spPr>
          <a:xfrm>
            <a:off x="5076056" y="5229200"/>
            <a:ext cx="2016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 smtClean="0"/>
              <a:t>pOH</a:t>
            </a:r>
            <a:r>
              <a:rPr lang="nl-NL" sz="2200" dirty="0" smtClean="0"/>
              <a:t> = 1,34275</a:t>
            </a:r>
            <a:endParaRPr lang="nl-NL" sz="2200" dirty="0"/>
          </a:p>
        </p:txBody>
      </p:sp>
      <p:sp>
        <p:nvSpPr>
          <p:cNvPr id="28" name="Tekstvak 27"/>
          <p:cNvSpPr txBox="1"/>
          <p:nvPr/>
        </p:nvSpPr>
        <p:spPr>
          <a:xfrm>
            <a:off x="8028384" y="3645024"/>
            <a:ext cx="1115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/>
              <a:t>Verhouding  1 : 1</a:t>
            </a:r>
            <a:endParaRPr lang="nl-NL" sz="14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573016"/>
            <a:ext cx="7715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4149080"/>
            <a:ext cx="8191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3" grpId="0"/>
      <p:bldP spid="24" grpId="0"/>
      <p:bldP spid="25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261</Words>
  <Application>Microsoft Office PowerPoint</Application>
  <PresentationFormat>Diavoorstelling (4:3)</PresentationFormat>
  <Paragraphs>94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5" baseType="lpstr">
      <vt:lpstr>Office-thema</vt:lpstr>
      <vt:lpstr>Zuurgraad</vt:lpstr>
      <vt:lpstr>Zuurgraad</vt:lpstr>
      <vt:lpstr>pH berekening</vt:lpstr>
      <vt:lpstr>pOH berekening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Zuurgraad</dc:title>
  <dc:creator>Nelly Andela</dc:creator>
  <cp:lastModifiedBy>Nelly Andela</cp:lastModifiedBy>
  <cp:revision>29</cp:revision>
  <dcterms:created xsi:type="dcterms:W3CDTF">2015-12-01T18:57:04Z</dcterms:created>
  <dcterms:modified xsi:type="dcterms:W3CDTF">2020-08-18T18:06:57Z</dcterms:modified>
</cp:coreProperties>
</file>