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8" autoAdjust="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59DAC-D30A-4D8A-AD8A-4233B27CED06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41511-DF3B-4DDD-8FD7-F7FD9DAA92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Word_Document3.docx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5.docx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Zoutzuur  1,0 M</a:t>
            </a:r>
          </a:p>
          <a:p>
            <a:pPr lvl="1"/>
            <a:r>
              <a:rPr lang="nl-NL" dirty="0" err="1" smtClean="0"/>
              <a:t>HCl</a:t>
            </a:r>
            <a:r>
              <a:rPr lang="nl-NL" dirty="0" smtClean="0"/>
              <a:t>  + H</a:t>
            </a:r>
            <a:r>
              <a:rPr lang="nl-NL" baseline="-25000" dirty="0" smtClean="0"/>
              <a:t>2</a:t>
            </a:r>
            <a:r>
              <a:rPr lang="nl-NL" dirty="0" smtClean="0"/>
              <a:t>O   </a:t>
            </a:r>
            <a:r>
              <a:rPr lang="nl-NL" dirty="0" smtClean="0">
                <a:latin typeface="Arial"/>
                <a:cs typeface="Arial"/>
              </a:rPr>
              <a:t>→  H</a:t>
            </a:r>
            <a:r>
              <a:rPr lang="nl-NL" baseline="-25000" dirty="0" smtClean="0">
                <a:latin typeface="Arial"/>
                <a:cs typeface="Arial"/>
              </a:rPr>
              <a:t>3</a:t>
            </a:r>
            <a:r>
              <a:rPr lang="nl-NL" dirty="0" smtClean="0">
                <a:latin typeface="Arial"/>
                <a:cs typeface="Arial"/>
              </a:rPr>
              <a:t>O</a:t>
            </a:r>
            <a:r>
              <a:rPr lang="nl-NL" baseline="30000" dirty="0" smtClean="0">
                <a:latin typeface="Arial"/>
                <a:cs typeface="Arial"/>
              </a:rPr>
              <a:t>+</a:t>
            </a:r>
            <a:r>
              <a:rPr lang="nl-NL" dirty="0" smtClean="0">
                <a:latin typeface="Arial"/>
                <a:cs typeface="Arial"/>
              </a:rPr>
              <a:t>     + Cl</a:t>
            </a:r>
            <a:r>
              <a:rPr lang="nl-NL" baseline="30000" dirty="0" smtClean="0">
                <a:latin typeface="Arial"/>
                <a:cs typeface="Arial"/>
              </a:rPr>
              <a:t>-</a:t>
            </a:r>
            <a:r>
              <a:rPr lang="nl-NL" dirty="0" smtClean="0">
                <a:latin typeface="Arial"/>
                <a:cs typeface="Arial"/>
              </a:rPr>
              <a:t>    </a:t>
            </a:r>
            <a:endParaRPr lang="nl-NL" dirty="0" smtClean="0"/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		    = -log 1,0</a:t>
            </a:r>
          </a:p>
          <a:p>
            <a:pPr lvl="1">
              <a:buNone/>
            </a:pPr>
            <a:r>
              <a:rPr lang="nl-NL" dirty="0" smtClean="0"/>
              <a:t>            =  0</a:t>
            </a:r>
          </a:p>
          <a:p>
            <a:r>
              <a:rPr lang="nl-NL" dirty="0" smtClean="0"/>
              <a:t>Azijn</a:t>
            </a:r>
          </a:p>
          <a:p>
            <a:pPr lvl="1"/>
            <a:r>
              <a:rPr lang="nl-NL" dirty="0" smtClean="0"/>
              <a:t>Bevat 40 g </a:t>
            </a:r>
            <a:r>
              <a:rPr lang="nl-NL" dirty="0" err="1" smtClean="0"/>
              <a:t>ethaanzuur</a:t>
            </a:r>
            <a:endParaRPr lang="nl-NL" dirty="0" smtClean="0"/>
          </a:p>
          <a:p>
            <a:pPr lvl="2"/>
            <a:r>
              <a:rPr lang="nl-NL" dirty="0" smtClean="0"/>
              <a:t>Bereken de concentratie </a:t>
            </a:r>
          </a:p>
          <a:p>
            <a:pPr lvl="3"/>
            <a:r>
              <a:rPr lang="nl-NL" dirty="0" smtClean="0"/>
              <a:t>M = 60,053</a:t>
            </a:r>
          </a:p>
          <a:p>
            <a:pPr lvl="5">
              <a:buNone/>
            </a:pPr>
            <a:endParaRPr lang="nl-NL" dirty="0" smtClean="0"/>
          </a:p>
          <a:p>
            <a:pPr lvl="1">
              <a:buNone/>
            </a:pPr>
            <a:r>
              <a:rPr lang="nl-NL" dirty="0" smtClean="0"/>
              <a:t>	? =                = 0,67 mol</a:t>
            </a:r>
          </a:p>
          <a:p>
            <a:pPr lvl="1">
              <a:buNone/>
            </a:pPr>
            <a:endParaRPr lang="nl-NL" dirty="0"/>
          </a:p>
          <a:p>
            <a:pPr lvl="1">
              <a:buNone/>
            </a:pPr>
            <a:r>
              <a:rPr lang="nl-NL" dirty="0" smtClean="0"/>
              <a:t>	CH</a:t>
            </a:r>
            <a:r>
              <a:rPr lang="nl-NL" baseline="-25000" dirty="0" smtClean="0"/>
              <a:t>3</a:t>
            </a:r>
            <a:r>
              <a:rPr lang="nl-NL" dirty="0" smtClean="0"/>
              <a:t>COOH  +  H</a:t>
            </a:r>
            <a:r>
              <a:rPr lang="nl-NL" baseline="-25000" dirty="0" smtClean="0"/>
              <a:t>2</a:t>
            </a:r>
            <a:r>
              <a:rPr lang="nl-NL" dirty="0" smtClean="0"/>
              <a:t>O           </a:t>
            </a:r>
            <a:r>
              <a:rPr lang="nl-NL" dirty="0" smtClean="0">
                <a:latin typeface="Arial"/>
                <a:cs typeface="Arial"/>
              </a:rPr>
              <a:t>H</a:t>
            </a:r>
            <a:r>
              <a:rPr lang="nl-NL" baseline="-25000" dirty="0" smtClean="0">
                <a:latin typeface="Arial"/>
                <a:cs typeface="Arial"/>
              </a:rPr>
              <a:t>3</a:t>
            </a:r>
            <a:r>
              <a:rPr lang="nl-NL" dirty="0" smtClean="0">
                <a:latin typeface="Arial"/>
                <a:cs typeface="Arial"/>
              </a:rPr>
              <a:t>O</a:t>
            </a:r>
            <a:r>
              <a:rPr lang="nl-NL" baseline="30000" dirty="0" smtClean="0">
                <a:latin typeface="Arial"/>
                <a:cs typeface="Arial"/>
              </a:rPr>
              <a:t>+</a:t>
            </a:r>
            <a:r>
              <a:rPr lang="nl-NL" dirty="0" smtClean="0">
                <a:latin typeface="Arial"/>
                <a:cs typeface="Arial"/>
              </a:rPr>
              <a:t>   + CH</a:t>
            </a:r>
            <a:r>
              <a:rPr lang="nl-NL" baseline="-25000" dirty="0" smtClean="0">
                <a:latin typeface="Arial"/>
                <a:cs typeface="Arial"/>
              </a:rPr>
              <a:t>3</a:t>
            </a:r>
            <a:r>
              <a:rPr lang="nl-NL" dirty="0" smtClean="0">
                <a:latin typeface="Arial"/>
                <a:cs typeface="Arial"/>
              </a:rPr>
              <a:t>COO</a:t>
            </a:r>
            <a:r>
              <a:rPr lang="nl-NL" baseline="30000" dirty="0">
                <a:latin typeface="Arial"/>
                <a:cs typeface="Arial"/>
              </a:rPr>
              <a:t>-</a:t>
            </a:r>
            <a:r>
              <a:rPr lang="nl-NL" dirty="0" smtClean="0">
                <a:latin typeface="Arial"/>
                <a:cs typeface="Arial"/>
              </a:rPr>
              <a:t>   </a:t>
            </a:r>
          </a:p>
          <a:p>
            <a:pPr lvl="1">
              <a:buNone/>
            </a:pPr>
            <a:r>
              <a:rPr lang="nl-NL" dirty="0" smtClean="0">
                <a:latin typeface="Arial"/>
                <a:cs typeface="Arial"/>
              </a:rPr>
              <a:t>  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	</a:t>
            </a:r>
            <a:r>
              <a:rPr lang="nl-NL" dirty="0" err="1" smtClean="0"/>
              <a:t>pH</a:t>
            </a:r>
            <a:r>
              <a:rPr lang="nl-NL" dirty="0" smtClean="0"/>
              <a:t> = -log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/>
              <a:t> </a:t>
            </a:r>
            <a:r>
              <a:rPr lang="nl-NL" dirty="0" smtClean="0"/>
              <a:t>          =  - log 0,67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   =  0,17</a:t>
            </a:r>
          </a:p>
          <a:p>
            <a:pPr lvl="1">
              <a:buNone/>
            </a:pPr>
            <a:r>
              <a:rPr lang="nl-NL" dirty="0" smtClean="0"/>
              <a:t>Azijn heeft echter een pH van ongeveer 4 </a:t>
            </a:r>
          </a:p>
          <a:p>
            <a:pPr lvl="1">
              <a:buNone/>
            </a:pPr>
            <a:r>
              <a:rPr lang="nl-NL" dirty="0" smtClean="0"/>
              <a:t>dus geen aflopende reactie</a:t>
            </a:r>
          </a:p>
          <a:p>
            <a:pPr lvl="1">
              <a:buNone/>
            </a:pPr>
            <a:endParaRPr lang="nl-NL" dirty="0" smtClean="0"/>
          </a:p>
          <a:p>
            <a:pPr lvl="1"/>
            <a:endParaRPr lang="nl-NL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/>
        </p:nvGraphicFramePr>
        <p:xfrm>
          <a:off x="4499992" y="3356992"/>
          <a:ext cx="239992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9964"/>
                <a:gridCol w="1199964"/>
              </a:tblGrid>
              <a:tr h="245285">
                <a:tc>
                  <a:txBody>
                    <a:bodyPr/>
                    <a:lstStyle/>
                    <a:p>
                      <a:r>
                        <a:rPr lang="nl-NL" dirty="0" smtClean="0"/>
                        <a:t>mol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</a:t>
                      </a:r>
                      <a:endParaRPr lang="nl-NL" dirty="0"/>
                    </a:p>
                  </a:txBody>
                  <a:tcPr/>
                </a:tc>
              </a:tr>
              <a:tr h="245285">
                <a:tc>
                  <a:txBody>
                    <a:bodyPr/>
                    <a:lstStyle/>
                    <a:p>
                      <a:r>
                        <a:rPr lang="nl-NL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60.043</a:t>
                      </a:r>
                      <a:endParaRPr lang="nl-NL" dirty="0"/>
                    </a:p>
                  </a:txBody>
                  <a:tcPr/>
                </a:tc>
              </a:tr>
              <a:tr h="245285">
                <a:tc>
                  <a:txBody>
                    <a:bodyPr/>
                    <a:lstStyle/>
                    <a:p>
                      <a:r>
                        <a:rPr lang="nl-NL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40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63688" y="4005064"/>
          <a:ext cx="10874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5759280" imgH="334080" progId="Word.Document.12">
                  <p:embed/>
                </p:oleObj>
              </mc:Choice>
              <mc:Fallback>
                <p:oleObj name="Document" r:id="rId3" imgW="5759280" imgH="33408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87511"/>
                      <a:stretch>
                        <a:fillRect/>
                      </a:stretch>
                    </p:blipFill>
                    <p:spPr bwMode="auto">
                      <a:xfrm>
                        <a:off x="1763688" y="4005064"/>
                        <a:ext cx="10874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Rechte verbindingslijn met pijl 17"/>
          <p:cNvCxnSpPr/>
          <p:nvPr/>
        </p:nvCxnSpPr>
        <p:spPr>
          <a:xfrm>
            <a:off x="3186824" y="479715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Rechte verbindingslijn met pijl 19"/>
          <p:cNvCxnSpPr/>
          <p:nvPr/>
        </p:nvCxnSpPr>
        <p:spPr>
          <a:xfrm flipH="1">
            <a:off x="3161745" y="49411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Tabel  49</a:t>
            </a:r>
          </a:p>
          <a:p>
            <a:r>
              <a:rPr lang="nl-NL" dirty="0" smtClean="0"/>
              <a:t>Sterke zuren</a:t>
            </a:r>
          </a:p>
          <a:p>
            <a:pPr lvl="1"/>
            <a:r>
              <a:rPr lang="nl-NL" dirty="0" smtClean="0"/>
              <a:t>Staan boven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endParaRPr lang="nl-NL" baseline="-25000" dirty="0" smtClean="0"/>
          </a:p>
          <a:p>
            <a:pPr lvl="1"/>
            <a:r>
              <a:rPr lang="nl-NL" sz="2400" dirty="0" smtClean="0"/>
              <a:t>Reageren in aflopend  met water </a:t>
            </a:r>
            <a:endParaRPr lang="nl-NL" sz="2400" baseline="-25000" dirty="0"/>
          </a:p>
          <a:p>
            <a:pPr lvl="2"/>
            <a:endParaRPr lang="nl-NL" baseline="30000" dirty="0" smtClean="0"/>
          </a:p>
          <a:p>
            <a:r>
              <a:rPr lang="nl-NL" dirty="0" smtClean="0"/>
              <a:t>Zwakke zuren</a:t>
            </a:r>
          </a:p>
          <a:p>
            <a:pPr lvl="1"/>
            <a:r>
              <a:rPr lang="nl-NL" dirty="0" smtClean="0"/>
              <a:t>Staan tussen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/>
              <a:t>+</a:t>
            </a:r>
            <a:r>
              <a:rPr lang="nl-NL" dirty="0" smtClean="0"/>
              <a:t>  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2"/>
            <a:r>
              <a:rPr lang="nl-NL" dirty="0" smtClean="0"/>
              <a:t>Reageren in evenwicht met water </a:t>
            </a:r>
          </a:p>
          <a:p>
            <a:r>
              <a:rPr lang="nl-NL" dirty="0" smtClean="0"/>
              <a:t>Te zwakke zuren</a:t>
            </a:r>
          </a:p>
          <a:p>
            <a:pPr lvl="1"/>
            <a:r>
              <a:rPr lang="nl-NL" dirty="0" smtClean="0"/>
              <a:t>Staan onder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2"/>
            <a:r>
              <a:rPr lang="nl-NL" dirty="0" smtClean="0"/>
              <a:t>Reageren niet met water</a:t>
            </a:r>
          </a:p>
          <a:p>
            <a:pPr lvl="1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Tabel  49</a:t>
            </a:r>
          </a:p>
          <a:p>
            <a:r>
              <a:rPr lang="nl-NL" dirty="0" smtClean="0"/>
              <a:t>Sterke basen</a:t>
            </a:r>
          </a:p>
          <a:p>
            <a:pPr lvl="1"/>
            <a:r>
              <a:rPr lang="nl-NL" dirty="0" smtClean="0"/>
              <a:t>Staan onder OH</a:t>
            </a:r>
            <a:r>
              <a:rPr lang="nl-NL" baseline="30000" dirty="0"/>
              <a:t>-</a:t>
            </a:r>
            <a:endParaRPr lang="nl-NL" baseline="-25000" dirty="0" smtClean="0"/>
          </a:p>
          <a:p>
            <a:pPr lvl="2"/>
            <a:r>
              <a:rPr lang="nl-NL" dirty="0" smtClean="0"/>
              <a:t>Reageren  aflopend  met water </a:t>
            </a:r>
            <a:endParaRPr lang="nl-NL" baseline="30000" dirty="0" smtClean="0"/>
          </a:p>
          <a:p>
            <a:r>
              <a:rPr lang="nl-NL" dirty="0" smtClean="0"/>
              <a:t>Zwakke basen</a:t>
            </a:r>
          </a:p>
          <a:p>
            <a:pPr lvl="1"/>
            <a:r>
              <a:rPr lang="nl-NL" dirty="0" smtClean="0"/>
              <a:t>Staan tussen OH</a:t>
            </a:r>
            <a:r>
              <a:rPr lang="nl-NL" baseline="30000" dirty="0" smtClean="0"/>
              <a:t>-</a:t>
            </a:r>
            <a:r>
              <a:rPr lang="nl-NL" dirty="0" smtClean="0"/>
              <a:t>  en 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2"/>
            <a:r>
              <a:rPr lang="nl-NL" dirty="0" smtClean="0"/>
              <a:t>Reageren in evenwicht met water </a:t>
            </a:r>
          </a:p>
          <a:p>
            <a:r>
              <a:rPr lang="nl-NL" dirty="0" smtClean="0"/>
              <a:t>Te zwakke basen</a:t>
            </a:r>
          </a:p>
          <a:p>
            <a:pPr lvl="1"/>
            <a:r>
              <a:rPr lang="nl-NL" dirty="0" smtClean="0"/>
              <a:t>Staan boven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2"/>
            <a:r>
              <a:rPr lang="nl-NL" dirty="0" smtClean="0"/>
              <a:t>Reageren niet met water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 en basen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Notitie oplossingen</a:t>
            </a:r>
          </a:p>
          <a:p>
            <a:r>
              <a:rPr lang="nl-NL" dirty="0" smtClean="0"/>
              <a:t>Algemeen    </a:t>
            </a:r>
          </a:p>
          <a:p>
            <a:pPr lvl="2"/>
            <a:r>
              <a:rPr lang="nl-NL" dirty="0" smtClean="0"/>
              <a:t>Zuur      	HZ</a:t>
            </a:r>
          </a:p>
          <a:p>
            <a:pPr lvl="2"/>
            <a:r>
              <a:rPr lang="nl-NL" dirty="0" smtClean="0"/>
              <a:t>Base		B</a:t>
            </a:r>
            <a:r>
              <a:rPr lang="nl-NL" baseline="30000" dirty="0" smtClean="0"/>
              <a:t>-</a:t>
            </a:r>
            <a:endParaRPr lang="nl-NL" dirty="0" smtClean="0"/>
          </a:p>
          <a:p>
            <a:pPr lvl="1"/>
            <a:r>
              <a:rPr lang="nl-NL" dirty="0" smtClean="0"/>
              <a:t>Sterk zuur</a:t>
            </a:r>
          </a:p>
          <a:p>
            <a:pPr lvl="2"/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Z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</a:t>
            </a:r>
          </a:p>
          <a:p>
            <a:pPr lvl="1"/>
            <a:r>
              <a:rPr lang="nl-NL" dirty="0" smtClean="0"/>
              <a:t>Zwak zuur</a:t>
            </a:r>
          </a:p>
          <a:p>
            <a:pPr lvl="2"/>
            <a:r>
              <a:rPr lang="nl-NL" dirty="0" smtClean="0"/>
              <a:t>HZ(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Sterke base</a:t>
            </a:r>
          </a:p>
          <a:p>
            <a:pPr lvl="2"/>
            <a:r>
              <a:rPr lang="nl-NL" dirty="0" smtClean="0"/>
              <a:t>HB (</a:t>
            </a:r>
            <a:r>
              <a:rPr lang="nl-NL" dirty="0" err="1" smtClean="0"/>
              <a:t>aq</a:t>
            </a:r>
            <a:r>
              <a:rPr lang="nl-NL" dirty="0" smtClean="0"/>
              <a:t>)  +  OH</a:t>
            </a:r>
            <a:r>
              <a:rPr lang="nl-NL" baseline="30000" dirty="0" smtClean="0"/>
              <a:t>-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Zwakke base</a:t>
            </a:r>
          </a:p>
          <a:p>
            <a:pPr lvl="2"/>
            <a:r>
              <a:rPr lang="nl-NL" dirty="0" smtClean="0"/>
              <a:t>B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</a:p>
          <a:p>
            <a:pPr lvl="1"/>
            <a:endParaRPr lang="nl-NL" dirty="0" smtClean="0"/>
          </a:p>
          <a:p>
            <a:pPr lvl="2"/>
            <a:endParaRPr lang="nl-NL" dirty="0" smtClean="0"/>
          </a:p>
        </p:txBody>
      </p:sp>
      <p:sp>
        <p:nvSpPr>
          <p:cNvPr id="4" name="Rechthoek 3"/>
          <p:cNvSpPr/>
          <p:nvPr/>
        </p:nvSpPr>
        <p:spPr>
          <a:xfrm>
            <a:off x="3203848" y="2132856"/>
            <a:ext cx="6480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168277" y="2396805"/>
            <a:ext cx="6480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nl-NL" sz="2800" dirty="0" smtClean="0"/>
              <a:t>Zuren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nl-NL" dirty="0" smtClean="0"/>
              <a:t>Laat met behulp van een reactievergelijk zien dat een oplossing van HF zuur is</a:t>
            </a:r>
          </a:p>
          <a:p>
            <a:pPr lvl="2"/>
            <a:r>
              <a:rPr lang="nl-NL" dirty="0" smtClean="0"/>
              <a:t>HF  +  H</a:t>
            </a:r>
            <a:r>
              <a:rPr lang="nl-NL" baseline="-25000" dirty="0" smtClean="0"/>
              <a:t>2</a:t>
            </a:r>
            <a:r>
              <a:rPr lang="nl-NL" dirty="0" smtClean="0"/>
              <a:t>O   </a:t>
            </a:r>
            <a:r>
              <a:rPr lang="nl-NL" sz="2800" dirty="0" smtClean="0"/>
              <a:t> </a:t>
            </a:r>
            <a:r>
              <a:rPr lang="nl-NL" sz="2800" dirty="0" smtClean="0">
                <a:latin typeface="Lucida Sans Unicode"/>
                <a:cs typeface="Lucida Sans Unicode"/>
              </a:rPr>
              <a:t>⇆ </a:t>
            </a:r>
            <a:r>
              <a:rPr lang="nl-NL" dirty="0">
                <a:cs typeface="Lucida Sans Unicode"/>
              </a:rPr>
              <a:t>H</a:t>
            </a:r>
            <a:r>
              <a:rPr lang="nl-NL" baseline="-25000" dirty="0">
                <a:cs typeface="Lucida Sans Unicode"/>
              </a:rPr>
              <a:t>3</a:t>
            </a:r>
            <a:r>
              <a:rPr lang="nl-NL" dirty="0">
                <a:cs typeface="Lucida Sans Unicode"/>
              </a:rPr>
              <a:t>O</a:t>
            </a:r>
            <a:r>
              <a:rPr lang="nl-NL" baseline="30000" dirty="0">
                <a:cs typeface="Lucida Sans Unicode"/>
              </a:rPr>
              <a:t>+</a:t>
            </a:r>
            <a:r>
              <a:rPr lang="nl-NL" dirty="0">
                <a:cs typeface="Lucida Sans Unicode"/>
              </a:rPr>
              <a:t>  + F</a:t>
            </a:r>
            <a:r>
              <a:rPr lang="nl-NL" baseline="30000" dirty="0">
                <a:cs typeface="Lucida Sans Unicode"/>
              </a:rPr>
              <a:t>-</a:t>
            </a:r>
            <a:r>
              <a:rPr lang="nl-NL" dirty="0">
                <a:cs typeface="Lucida Sans Unicode"/>
              </a:rPr>
              <a:t>    </a:t>
            </a:r>
            <a:endParaRPr lang="nl-NL" dirty="0" smtClean="0"/>
          </a:p>
          <a:p>
            <a:pPr lvl="1"/>
            <a:r>
              <a:rPr lang="nl-NL" dirty="0" smtClean="0"/>
              <a:t>Geef de evenwichtsvoorwaarde voor dit evenwicht</a:t>
            </a:r>
          </a:p>
          <a:p>
            <a:pPr lvl="2"/>
            <a:r>
              <a:rPr lang="nl-NL" sz="3200" dirty="0" smtClean="0">
                <a:latin typeface="Lucida Sans Unicode"/>
                <a:cs typeface="Lucida Sans Unicode"/>
              </a:rPr>
              <a:t>  </a:t>
            </a:r>
          </a:p>
          <a:p>
            <a:pPr lvl="2">
              <a:buNone/>
            </a:pPr>
            <a:r>
              <a:rPr lang="nl-NL" sz="3200" dirty="0">
                <a:latin typeface="Lucida Sans Unicode"/>
                <a:cs typeface="Lucida Sans Unicode"/>
              </a:rPr>
              <a:t> </a:t>
            </a:r>
            <a:endParaRPr lang="nl-NL" sz="3200" dirty="0" smtClean="0">
              <a:latin typeface="Lucida Sans Unicode"/>
              <a:cs typeface="Lucida Sans Unicode"/>
            </a:endParaRPr>
          </a:p>
          <a:p>
            <a:pPr lvl="2"/>
            <a:r>
              <a:rPr lang="nl-NL" sz="3200" dirty="0">
                <a:latin typeface="Lucida Sans Unicode"/>
                <a:cs typeface="Lucida Sans Unicode"/>
              </a:rPr>
              <a:t> </a:t>
            </a:r>
            <a:endParaRPr lang="nl-NL" sz="3200" dirty="0" smtClean="0">
              <a:latin typeface="Lucida Sans Unicode"/>
              <a:cs typeface="Lucida Sans Unicode"/>
            </a:endParaRPr>
          </a:p>
          <a:p>
            <a:pPr lvl="2"/>
            <a:r>
              <a:rPr lang="nl-NL" sz="2000" dirty="0" smtClean="0">
                <a:latin typeface="Lucida Sans Unicode"/>
                <a:cs typeface="Lucida Sans Unicode"/>
              </a:rPr>
              <a:t>    </a:t>
            </a:r>
            <a:r>
              <a:rPr lang="nl-NL" sz="2000" dirty="0" err="1" smtClean="0">
                <a:latin typeface="Lucida Sans Unicode"/>
                <a:cs typeface="Lucida Sans Unicode"/>
              </a:rPr>
              <a:t>K</a:t>
            </a:r>
            <a:r>
              <a:rPr lang="nl-NL" sz="2000" baseline="-25000" dirty="0" err="1" smtClean="0">
                <a:latin typeface="Lucida Sans Unicode"/>
                <a:cs typeface="Lucida Sans Unicode"/>
              </a:rPr>
              <a:t>z</a:t>
            </a:r>
            <a:r>
              <a:rPr lang="nl-NL" sz="2000" dirty="0" smtClean="0">
                <a:latin typeface="Lucida Sans Unicode"/>
                <a:cs typeface="Lucida Sans Unicode"/>
              </a:rPr>
              <a:t>  = 6,3 ∙ 10</a:t>
            </a:r>
            <a:r>
              <a:rPr lang="nl-NL" sz="2000" baseline="30000" dirty="0" smtClean="0">
                <a:latin typeface="Lucida Sans Unicode"/>
                <a:cs typeface="Lucida Sans Unicode"/>
              </a:rPr>
              <a:t>-4</a:t>
            </a:r>
            <a:endParaRPr lang="nl-NL" sz="2000" dirty="0" smtClean="0"/>
          </a:p>
          <a:p>
            <a:pPr lvl="2"/>
            <a:endParaRPr lang="nl-NL" dirty="0" smtClean="0"/>
          </a:p>
          <a:p>
            <a:pPr lvl="2"/>
            <a:endParaRPr lang="nl-NL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63688" y="3933056"/>
          <a:ext cx="27987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Document" r:id="rId3" imgW="5759280" imgH="334080" progId="Word.Document.12">
                  <p:embed/>
                </p:oleObj>
              </mc:Choice>
              <mc:Fallback>
                <p:oleObj name="Document" r:id="rId3" imgW="5759280" imgH="33408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5009"/>
                      <a:stretch>
                        <a:fillRect/>
                      </a:stretch>
                    </p:blipFill>
                    <p:spPr bwMode="auto">
                      <a:xfrm>
                        <a:off x="1763688" y="3933056"/>
                        <a:ext cx="27987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907704" y="5013176"/>
          <a:ext cx="4200568" cy="648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cument" r:id="rId5" imgW="5759280" imgH="334080" progId="Word.Document.12">
                  <p:embed/>
                </p:oleObj>
              </mc:Choice>
              <mc:Fallback>
                <p:oleObj name="Document" r:id="rId5" imgW="5759280" imgH="334080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2508"/>
                      <a:stretch>
                        <a:fillRect/>
                      </a:stretch>
                    </p:blipFill>
                    <p:spPr bwMode="auto">
                      <a:xfrm>
                        <a:off x="1907704" y="5013176"/>
                        <a:ext cx="4200568" cy="6486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hoek 5"/>
          <p:cNvSpPr/>
          <p:nvPr/>
        </p:nvSpPr>
        <p:spPr>
          <a:xfrm>
            <a:off x="3203848" y="2564904"/>
            <a:ext cx="3600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635896" y="2564904"/>
            <a:ext cx="122413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3779912" y="4869160"/>
            <a:ext cx="187220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nl-NL" sz="2800" dirty="0" smtClean="0"/>
              <a:t>Basen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nl-NL" dirty="0" smtClean="0"/>
              <a:t>Laat met behulp van een reactievergelijk zien dat een oplossing van </a:t>
            </a:r>
            <a:r>
              <a:rPr lang="nl-NL" dirty="0" err="1" smtClean="0"/>
              <a:t>NaF</a:t>
            </a:r>
            <a:r>
              <a:rPr lang="nl-NL" dirty="0" smtClean="0"/>
              <a:t> basische is</a:t>
            </a:r>
          </a:p>
          <a:p>
            <a:pPr lvl="2"/>
            <a:r>
              <a:rPr lang="nl-NL" dirty="0" err="1" smtClean="0"/>
              <a:t>NaF</a:t>
            </a:r>
            <a:r>
              <a:rPr lang="nl-NL" dirty="0" smtClean="0"/>
              <a:t>  </a:t>
            </a:r>
            <a:r>
              <a:rPr lang="nl-NL" dirty="0" smtClean="0">
                <a:latin typeface="Arial"/>
                <a:cs typeface="Arial"/>
              </a:rPr>
              <a:t>→  </a:t>
            </a:r>
            <a:r>
              <a:rPr lang="nl-NL" dirty="0" smtClean="0">
                <a:cs typeface="Arial"/>
              </a:rPr>
              <a:t>Na</a:t>
            </a:r>
            <a:r>
              <a:rPr lang="nl-NL" baseline="30000" dirty="0" smtClean="0">
                <a:cs typeface="Arial"/>
              </a:rPr>
              <a:t>+</a:t>
            </a:r>
            <a:r>
              <a:rPr lang="nl-NL" dirty="0" smtClean="0">
                <a:cs typeface="Arial"/>
              </a:rPr>
              <a:t>   +  F</a:t>
            </a:r>
            <a:r>
              <a:rPr lang="nl-NL" baseline="30000" dirty="0" smtClean="0">
                <a:cs typeface="Arial"/>
              </a:rPr>
              <a:t>-			</a:t>
            </a:r>
            <a:endParaRPr lang="nl-NL" dirty="0" smtClean="0"/>
          </a:p>
          <a:p>
            <a:pPr lvl="2"/>
            <a:r>
              <a:rPr lang="nl-NL" dirty="0" smtClean="0"/>
              <a:t>F</a:t>
            </a:r>
            <a:r>
              <a:rPr lang="nl-NL" baseline="30000" dirty="0" smtClean="0"/>
              <a:t>-</a:t>
            </a:r>
            <a:r>
              <a:rPr lang="nl-NL" dirty="0" smtClean="0"/>
              <a:t>  +  H</a:t>
            </a:r>
            <a:r>
              <a:rPr lang="nl-NL" baseline="-25000" dirty="0" smtClean="0"/>
              <a:t>2</a:t>
            </a:r>
            <a:r>
              <a:rPr lang="nl-NL" dirty="0" smtClean="0"/>
              <a:t>O   </a:t>
            </a:r>
            <a:r>
              <a:rPr lang="nl-NL" sz="2800" dirty="0" smtClean="0"/>
              <a:t> </a:t>
            </a:r>
            <a:r>
              <a:rPr lang="nl-NL" sz="2800" dirty="0" smtClean="0">
                <a:latin typeface="Lucida Sans Unicode"/>
                <a:cs typeface="Lucida Sans Unicode"/>
              </a:rPr>
              <a:t>⇆ </a:t>
            </a:r>
            <a:r>
              <a:rPr lang="nl-NL" dirty="0" smtClean="0">
                <a:cs typeface="Lucida Sans Unicode"/>
              </a:rPr>
              <a:t>HF  +  OH</a:t>
            </a:r>
            <a:r>
              <a:rPr lang="nl-NL" baseline="30000" dirty="0" smtClean="0">
                <a:cs typeface="Lucida Sans Unicode"/>
              </a:rPr>
              <a:t>-</a:t>
            </a:r>
            <a:r>
              <a:rPr lang="nl-NL" dirty="0" smtClean="0">
                <a:cs typeface="Lucida Sans Unicode"/>
              </a:rPr>
              <a:t>    	</a:t>
            </a:r>
            <a:endParaRPr lang="nl-NL" dirty="0" smtClean="0"/>
          </a:p>
          <a:p>
            <a:pPr lvl="1"/>
            <a:r>
              <a:rPr lang="nl-NL" dirty="0" smtClean="0"/>
              <a:t>Geef de evenwichtsvoorwaarde voor dit evenwicht</a:t>
            </a:r>
          </a:p>
          <a:p>
            <a:pPr lvl="2"/>
            <a:r>
              <a:rPr lang="nl-NL" sz="3200" dirty="0" smtClean="0">
                <a:latin typeface="Lucida Sans Unicode"/>
                <a:cs typeface="Lucida Sans Unicode"/>
              </a:rPr>
              <a:t>  </a:t>
            </a:r>
          </a:p>
          <a:p>
            <a:pPr lvl="2">
              <a:buNone/>
            </a:pPr>
            <a:r>
              <a:rPr lang="nl-NL" sz="3200" dirty="0">
                <a:latin typeface="Lucida Sans Unicode"/>
                <a:cs typeface="Lucida Sans Unicode"/>
              </a:rPr>
              <a:t> </a:t>
            </a:r>
            <a:endParaRPr lang="nl-NL" sz="3200" dirty="0" smtClean="0">
              <a:latin typeface="Lucida Sans Unicode"/>
              <a:cs typeface="Lucida Sans Unicode"/>
            </a:endParaRPr>
          </a:p>
          <a:p>
            <a:pPr lvl="2"/>
            <a:r>
              <a:rPr lang="nl-NL" sz="3200" dirty="0">
                <a:latin typeface="Lucida Sans Unicode"/>
                <a:cs typeface="Lucida Sans Unicode"/>
              </a:rPr>
              <a:t> </a:t>
            </a:r>
            <a:endParaRPr lang="nl-NL" sz="3200" dirty="0" smtClean="0">
              <a:latin typeface="Lucida Sans Unicode"/>
              <a:cs typeface="Lucida Sans Unicode"/>
            </a:endParaRPr>
          </a:p>
          <a:p>
            <a:pPr lvl="2"/>
            <a:r>
              <a:rPr lang="nl-NL" sz="2000" dirty="0" smtClean="0">
                <a:latin typeface="Lucida Sans Unicode"/>
                <a:cs typeface="Lucida Sans Unicode"/>
              </a:rPr>
              <a:t>    </a:t>
            </a:r>
            <a:r>
              <a:rPr lang="nl-NL" sz="2000" dirty="0" err="1" smtClean="0">
                <a:latin typeface="Lucida Sans Unicode"/>
                <a:cs typeface="Lucida Sans Unicode"/>
              </a:rPr>
              <a:t>K</a:t>
            </a:r>
            <a:r>
              <a:rPr lang="nl-NL" sz="2000" baseline="-25000" dirty="0" err="1">
                <a:latin typeface="Lucida Sans Unicode"/>
                <a:cs typeface="Lucida Sans Unicode"/>
              </a:rPr>
              <a:t>b</a:t>
            </a:r>
            <a:r>
              <a:rPr lang="nl-NL" sz="2000" dirty="0" smtClean="0">
                <a:latin typeface="Lucida Sans Unicode"/>
                <a:cs typeface="Lucida Sans Unicode"/>
              </a:rPr>
              <a:t>  = 1,6  </a:t>
            </a:r>
            <a:r>
              <a:rPr lang="nl-NL" sz="2000" dirty="0" smtClean="0">
                <a:latin typeface="Arial"/>
                <a:cs typeface="Arial"/>
              </a:rPr>
              <a:t>• 10</a:t>
            </a:r>
            <a:r>
              <a:rPr lang="nl-NL" sz="2000" baseline="30000" dirty="0" smtClean="0">
                <a:latin typeface="Arial"/>
                <a:cs typeface="Arial"/>
              </a:rPr>
              <a:t>-11</a:t>
            </a:r>
            <a:endParaRPr lang="nl-NL" sz="2000" dirty="0" smtClean="0"/>
          </a:p>
          <a:p>
            <a:pPr lvl="2"/>
            <a:endParaRPr lang="nl-NL" dirty="0" smtClean="0"/>
          </a:p>
          <a:p>
            <a:pPr lvl="2"/>
            <a:endParaRPr lang="nl-NL" dirty="0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79712" y="3933056"/>
          <a:ext cx="3733109" cy="576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Document" r:id="rId3" imgW="5759280" imgH="334080" progId="Word.Document.12">
                  <p:embed/>
                </p:oleObj>
              </mc:Choice>
              <mc:Fallback>
                <p:oleObj name="Document" r:id="rId3" imgW="5759280" imgH="334080" progId="Word.Document.12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2508"/>
                      <a:stretch>
                        <a:fillRect/>
                      </a:stretch>
                    </p:blipFill>
                    <p:spPr bwMode="auto">
                      <a:xfrm>
                        <a:off x="1979712" y="3933056"/>
                        <a:ext cx="3733109" cy="576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979712" y="4869160"/>
          <a:ext cx="3732624" cy="576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Document" r:id="rId5" imgW="5759280" imgH="334080" progId="Word.Document.12">
                  <p:embed/>
                </p:oleObj>
              </mc:Choice>
              <mc:Fallback>
                <p:oleObj name="Document" r:id="rId5" imgW="5759280" imgH="334080" progId="Word.Document.12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2508"/>
                      <a:stretch>
                        <a:fillRect/>
                      </a:stretch>
                    </p:blipFill>
                    <p:spPr bwMode="auto">
                      <a:xfrm>
                        <a:off x="1979712" y="4869160"/>
                        <a:ext cx="3732624" cy="576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hthoek 10"/>
          <p:cNvSpPr/>
          <p:nvPr/>
        </p:nvSpPr>
        <p:spPr>
          <a:xfrm>
            <a:off x="2843808" y="292494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3419872" y="2924944"/>
            <a:ext cx="129614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3635896" y="4725144"/>
            <a:ext cx="165618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nl-NL" dirty="0" smtClean="0"/>
              <a:t>Amfoliet deeltje</a:t>
            </a:r>
          </a:p>
          <a:p>
            <a:pPr lvl="1"/>
            <a:r>
              <a:rPr lang="nl-NL" dirty="0" smtClean="0"/>
              <a:t>Deeltje wat zowel als zuur dan wel base kan optreden</a:t>
            </a:r>
            <a:endParaRPr lang="nl-NL" dirty="0"/>
          </a:p>
          <a:p>
            <a:r>
              <a:rPr lang="nl-NL" dirty="0" err="1" smtClean="0"/>
              <a:t>Vb</a:t>
            </a:r>
            <a:endParaRPr lang="nl-NL" dirty="0" smtClean="0"/>
          </a:p>
          <a:p>
            <a:pPr marL="457200" lvl="1" indent="0">
              <a:buNone/>
            </a:pPr>
            <a:r>
              <a:rPr lang="nl-NL" dirty="0" smtClean="0"/>
              <a:t>   H</a:t>
            </a:r>
            <a:r>
              <a:rPr lang="nl-NL" baseline="-25000" dirty="0" smtClean="0"/>
              <a:t>2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</a:p>
          <a:p>
            <a:pPr marL="457200" lvl="1" indent="0">
              <a:buNone/>
            </a:pPr>
            <a:r>
              <a:rPr lang="nl-NL" dirty="0" smtClean="0"/>
              <a:t>Zuur</a:t>
            </a:r>
          </a:p>
          <a:p>
            <a:pPr marL="457200" lvl="1" indent="0">
              <a:buNone/>
            </a:pPr>
            <a:r>
              <a:rPr lang="nl-NL" dirty="0" smtClean="0"/>
              <a:t>	H</a:t>
            </a:r>
            <a:r>
              <a:rPr lang="nl-NL" baseline="-25000" dirty="0" smtClean="0"/>
              <a:t>2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  <a:r>
              <a:rPr lang="nl-NL" dirty="0" smtClean="0"/>
              <a:t>    +  H</a:t>
            </a:r>
            <a:r>
              <a:rPr lang="nl-NL" baseline="-25000" dirty="0" smtClean="0"/>
              <a:t>2</a:t>
            </a:r>
            <a:r>
              <a:rPr lang="nl-NL" dirty="0" smtClean="0"/>
              <a:t>O        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 + HPO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r>
              <a:rPr lang="nl-NL" dirty="0" smtClean="0"/>
              <a:t>  </a:t>
            </a:r>
            <a:endParaRPr lang="nl-NL" dirty="0"/>
          </a:p>
          <a:p>
            <a:pPr marL="457200" lvl="1" indent="0">
              <a:buNone/>
            </a:pPr>
            <a:r>
              <a:rPr lang="nl-NL" dirty="0" smtClean="0"/>
              <a:t>Base</a:t>
            </a:r>
          </a:p>
          <a:p>
            <a:pPr marL="457200" lvl="1" indent="0">
              <a:buNone/>
            </a:pPr>
            <a:r>
              <a:rPr lang="nl-NL" dirty="0"/>
              <a:t>	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  <a:r>
              <a:rPr lang="nl-NL" dirty="0" smtClean="0"/>
              <a:t> </a:t>
            </a:r>
            <a:r>
              <a:rPr lang="nl-NL" dirty="0"/>
              <a:t>+  H</a:t>
            </a:r>
            <a:r>
              <a:rPr lang="nl-NL" baseline="-25000" dirty="0"/>
              <a:t>2</a:t>
            </a:r>
            <a:r>
              <a:rPr lang="nl-NL" dirty="0"/>
              <a:t>O </a:t>
            </a:r>
            <a:r>
              <a:rPr lang="nl-NL" dirty="0" smtClean="0"/>
              <a:t>             OH</a:t>
            </a:r>
            <a:r>
              <a:rPr lang="nl-NL" baseline="30000" dirty="0" smtClean="0"/>
              <a:t>-</a:t>
            </a:r>
            <a:r>
              <a:rPr lang="nl-NL" dirty="0" smtClean="0"/>
              <a:t>   + H</a:t>
            </a:r>
            <a:r>
              <a:rPr lang="nl-NL" baseline="-25000" dirty="0" smtClean="0"/>
              <a:t>3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endParaRPr lang="nl-NL" baseline="30000" dirty="0"/>
          </a:p>
          <a:p>
            <a:pPr marL="457200" lvl="1" indent="0">
              <a:buNone/>
            </a:pP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779912" y="49411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H="1">
            <a:off x="3815916" y="508518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3803179" y="5974003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flipH="1">
            <a:off x="3815916" y="60932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4391980" y="4797152"/>
            <a:ext cx="237626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4499992" y="5685971"/>
            <a:ext cx="216024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20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178</Words>
  <Application>Microsoft Office PowerPoint</Application>
  <PresentationFormat>Diavoorstelling (4:3)</PresentationFormat>
  <Paragraphs>87</Paragraphs>
  <Slides>7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Office-thema</vt:lpstr>
      <vt:lpstr>Document</vt:lpstr>
      <vt:lpstr>Zuren</vt:lpstr>
      <vt:lpstr>Zuren</vt:lpstr>
      <vt:lpstr>Basen</vt:lpstr>
      <vt:lpstr>Zuren en basen</vt:lpstr>
      <vt:lpstr>Zuren </vt:lpstr>
      <vt:lpstr>Basen 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Zuren en basen</dc:title>
  <dc:creator>Nelly Andela</dc:creator>
  <cp:lastModifiedBy>gebruiker</cp:lastModifiedBy>
  <cp:revision>23</cp:revision>
  <dcterms:created xsi:type="dcterms:W3CDTF">2017-05-03T15:24:34Z</dcterms:created>
  <dcterms:modified xsi:type="dcterms:W3CDTF">2021-11-25T09:53:10Z</dcterms:modified>
</cp:coreProperties>
</file>